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1797" r:id="rId2"/>
    <p:sldId id="2107" r:id="rId3"/>
    <p:sldId id="210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فواز دخيل عواد الهزيمي" initials="" lastIdx="3" clrIdx="0">
    <p:extLst>
      <p:ext uri="{19B8F6BF-5375-455C-9EA6-DF929625EA0E}">
        <p15:presenceInfo xmlns:p15="http://schemas.microsoft.com/office/powerpoint/2012/main" userId="S::st202400138@stu.nbu.edu.sa::64b7da52-43c8-4da3-9328-c59c6daceaa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94AD48"/>
    <a:srgbClr val="1B677F"/>
    <a:srgbClr val="1C1542"/>
    <a:srgbClr val="A435FE"/>
    <a:srgbClr val="8A888F"/>
    <a:srgbClr val="1BB3C4"/>
    <a:srgbClr val="11093B"/>
    <a:srgbClr val="E7A722"/>
    <a:srgbClr val="92C7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04036C-C871-46E0-8DCE-1C8B1E971FF6}" v="8" dt="2025-03-22T22:53:05.8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05" d="100"/>
          <a:sy n="105" d="100"/>
        </p:scale>
        <p:origin x="180" y="-6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5/10/relationships/revisionInfo" Target="revisionInfo.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DA25CE3C-4F24-465F-ABA9-30B06FBEF4C0}" type="datetimeFigureOut">
              <a:rPr lang="ar-SA" smtClean="0"/>
              <a:t>27/09/1446</a:t>
            </a:fld>
            <a:endParaRPr lang="ar-SA"/>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043DF759-8B0A-40B0-AD70-88767C8F3970}" type="slidenum">
              <a:rPr lang="ar-SA" smtClean="0"/>
              <a:t>‹#›</a:t>
            </a:fld>
            <a:endParaRPr lang="ar-SA"/>
          </a:p>
        </p:txBody>
      </p:sp>
    </p:spTree>
    <p:extLst>
      <p:ext uri="{BB962C8B-B14F-4D97-AF65-F5344CB8AC3E}">
        <p14:creationId xmlns:p14="http://schemas.microsoft.com/office/powerpoint/2010/main" val="11206213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A" dirty="0"/>
          </a:p>
        </p:txBody>
      </p:sp>
      <p:sp>
        <p:nvSpPr>
          <p:cNvPr id="4" name="Slide Number Placeholder 3"/>
          <p:cNvSpPr>
            <a:spLocks noGrp="1"/>
          </p:cNvSpPr>
          <p:nvPr>
            <p:ph type="sldNum" sz="quarter" idx="5"/>
          </p:nvPr>
        </p:nvSpPr>
        <p:spPr/>
        <p:txBody>
          <a:bodyPr/>
          <a:lstStyle/>
          <a:p>
            <a:fld id="{E502A053-9E28-4D4C-B446-3C2814735BD1}" type="slidenum">
              <a:rPr lang="en-US" smtClean="0"/>
              <a:t>1</a:t>
            </a:fld>
            <a:endParaRPr lang="en-US"/>
          </a:p>
        </p:txBody>
      </p:sp>
    </p:spTree>
    <p:extLst>
      <p:ext uri="{BB962C8B-B14F-4D97-AF65-F5344CB8AC3E}">
        <p14:creationId xmlns:p14="http://schemas.microsoft.com/office/powerpoint/2010/main" val="4009986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7FCCE4-E5B8-4827-BBF9-96AA96485A88}"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3540408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7FCCE4-E5B8-4827-BBF9-96AA96485A88}"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471424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7FCCE4-E5B8-4827-BBF9-96AA96485A88}"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33148032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4431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7FCCE4-E5B8-4827-BBF9-96AA96485A88}"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1898095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7FCCE4-E5B8-4827-BBF9-96AA96485A88}"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4062047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7FCCE4-E5B8-4827-BBF9-96AA96485A88}" type="datetimeFigureOut">
              <a:rPr lang="en-US" smtClean="0"/>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1961217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7FCCE4-E5B8-4827-BBF9-96AA96485A88}" type="datetimeFigureOut">
              <a:rPr lang="en-US" smtClean="0"/>
              <a:t>3/26/2025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3953407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7FCCE4-E5B8-4827-BBF9-96AA96485A88}" type="datetimeFigureOut">
              <a:rPr lang="en-US" smtClean="0"/>
              <a:t>3/26/2025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4293525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7FCCE4-E5B8-4827-BBF9-96AA96485A88}" type="datetimeFigureOut">
              <a:rPr lang="en-US" smtClean="0"/>
              <a:t>3/26/2025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4229304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7FCCE4-E5B8-4827-BBF9-96AA96485A88}" type="datetimeFigureOut">
              <a:rPr lang="en-US" smtClean="0"/>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2377479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7FCCE4-E5B8-4827-BBF9-96AA96485A88}" type="datetimeFigureOut">
              <a:rPr lang="en-US" smtClean="0"/>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C9119-0469-431D-BE00-7E3AF7536024}" type="slidenum">
              <a:rPr lang="en-US" smtClean="0"/>
              <a:t>‹#›</a:t>
            </a:fld>
            <a:endParaRPr lang="en-US"/>
          </a:p>
        </p:txBody>
      </p:sp>
    </p:spTree>
    <p:extLst>
      <p:ext uri="{BB962C8B-B14F-4D97-AF65-F5344CB8AC3E}">
        <p14:creationId xmlns:p14="http://schemas.microsoft.com/office/powerpoint/2010/main" val="2094827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7FCCE4-E5B8-4827-BBF9-96AA96485A88}" type="datetimeFigureOut">
              <a:rPr lang="en-US" smtClean="0"/>
              <a:t>3/26/2025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5C9119-0469-431D-BE00-7E3AF7536024}" type="slidenum">
              <a:rPr lang="en-US" smtClean="0"/>
              <a:t>‹#›</a:t>
            </a:fld>
            <a:endParaRPr lang="en-US"/>
          </a:p>
        </p:txBody>
      </p:sp>
    </p:spTree>
    <p:extLst>
      <p:ext uri="{BB962C8B-B14F-4D97-AF65-F5344CB8AC3E}">
        <p14:creationId xmlns:p14="http://schemas.microsoft.com/office/powerpoint/2010/main" val="5063511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990A3B87-DA19-5B06-B6AE-E6E4B2FDCE34}"/>
              </a:ext>
            </a:extLst>
          </p:cNvPr>
          <p:cNvSpPr/>
          <p:nvPr/>
        </p:nvSpPr>
        <p:spPr>
          <a:xfrm>
            <a:off x="1" y="446"/>
            <a:ext cx="12191206" cy="11428512"/>
          </a:xfrm>
          <a:prstGeom prst="rect">
            <a:avLst/>
          </a:prstGeom>
          <a:gradFill>
            <a:gsLst>
              <a:gs pos="0">
                <a:srgbClr val="A434FF"/>
              </a:gs>
              <a:gs pos="75000">
                <a:srgbClr val="110939"/>
              </a:gs>
              <a:gs pos="99000">
                <a:srgbClr val="110939"/>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A" sz="900"/>
          </a:p>
        </p:txBody>
      </p:sp>
      <p:pic>
        <p:nvPicPr>
          <p:cNvPr id="3" name="Picture 2" descr="A group of black figures&#10;&#10;Description automatically generated">
            <a:extLst>
              <a:ext uri="{FF2B5EF4-FFF2-40B4-BE49-F238E27FC236}">
                <a16:creationId xmlns:a16="http://schemas.microsoft.com/office/drawing/2014/main" id="{8ACB5527-B2EB-E19C-F0E7-02D8F6F6750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3" y="446"/>
            <a:ext cx="12190412" cy="6857107"/>
          </a:xfrm>
          <a:prstGeom prst="rect">
            <a:avLst/>
          </a:prstGeom>
        </p:spPr>
      </p:pic>
      <p:sp>
        <p:nvSpPr>
          <p:cNvPr id="25" name="TextBox 24">
            <a:extLst>
              <a:ext uri="{FF2B5EF4-FFF2-40B4-BE49-F238E27FC236}">
                <a16:creationId xmlns:a16="http://schemas.microsoft.com/office/drawing/2014/main" id="{ABDC2006-B2FC-514A-7A3A-8642012E9E5F}"/>
              </a:ext>
            </a:extLst>
          </p:cNvPr>
          <p:cNvSpPr txBox="1"/>
          <p:nvPr/>
        </p:nvSpPr>
        <p:spPr>
          <a:xfrm>
            <a:off x="375509" y="786595"/>
            <a:ext cx="1724874" cy="830868"/>
          </a:xfrm>
          <a:prstGeom prst="rect">
            <a:avLst/>
          </a:prstGeom>
          <a:noFill/>
        </p:spPr>
        <p:txBody>
          <a:bodyPr wrap="square" rtlCol="0" anchor="ctr">
            <a:spAutoFit/>
          </a:bodyPr>
          <a:lstStyle/>
          <a:p>
            <a:pPr algn="ctr"/>
            <a:r>
              <a:rPr lang="en-US" sz="4799" b="1" dirty="0">
                <a:solidFill>
                  <a:srgbClr val="E6E9EE"/>
                </a:solidFill>
                <a:latin typeface="Helvetica Neue" panose="02000503000000020004" pitchFamily="2" charset="0"/>
                <a:ea typeface="Helvetica Neue" panose="02000503000000020004" pitchFamily="2" charset="0"/>
                <a:cs typeface="Helvetica Neue" panose="02000503000000020004" pitchFamily="2" charset="0"/>
              </a:rPr>
              <a:t>2025</a:t>
            </a:r>
          </a:p>
        </p:txBody>
      </p:sp>
      <p:sp>
        <p:nvSpPr>
          <p:cNvPr id="27" name="object 8">
            <a:extLst>
              <a:ext uri="{FF2B5EF4-FFF2-40B4-BE49-F238E27FC236}">
                <a16:creationId xmlns:a16="http://schemas.microsoft.com/office/drawing/2014/main" id="{E2ED2E6F-EA6C-A7A1-B06D-A0F0286F6B90}"/>
              </a:ext>
            </a:extLst>
          </p:cNvPr>
          <p:cNvSpPr txBox="1">
            <a:spLocks/>
          </p:cNvSpPr>
          <p:nvPr/>
        </p:nvSpPr>
        <p:spPr>
          <a:xfrm>
            <a:off x="7734278" y="2033241"/>
            <a:ext cx="2563739" cy="1243672"/>
          </a:xfrm>
          <a:prstGeom prst="rect">
            <a:avLst/>
          </a:prstGeom>
        </p:spPr>
        <p:txBody>
          <a:bodyPr vert="horz" wrap="square" lIns="0" tIns="12698" rIns="0" bIns="0" rtlCol="0">
            <a:spAutoFit/>
          </a:bodyPr>
          <a:lst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a:lstStyle>
          <a:p>
            <a:pPr marL="12697" algn="justLow">
              <a:lnSpc>
                <a:spcPct val="100000"/>
              </a:lnSpc>
              <a:spcBef>
                <a:spcPts val="100"/>
              </a:spcBef>
            </a:pPr>
            <a:r>
              <a:rPr lang="ar-SA" sz="3999" b="1" dirty="0">
                <a:solidFill>
                  <a:srgbClr val="E6E9EE"/>
                </a:solidFill>
                <a:latin typeface="GE SS Two Bold" panose="020A0503020102020204" pitchFamily="18" charset="-78"/>
                <a:ea typeface="GE SS Two Bold" panose="020A0503020102020204" pitchFamily="18" charset="-78"/>
                <a:cs typeface="GE SS Two Bold" panose="020A0503020102020204" pitchFamily="18" charset="-78"/>
              </a:rPr>
              <a:t>الخطة القيادية</a:t>
            </a:r>
            <a:endParaRPr lang="en-GB" sz="3999" b="1" dirty="0">
              <a:solidFill>
                <a:srgbClr val="E6E9EE"/>
              </a:solidFill>
              <a:latin typeface="GE SS Two Bold" panose="020A0503020102020204" pitchFamily="18" charset="-78"/>
              <a:ea typeface="GE SS Two Bold" panose="020A0503020102020204" pitchFamily="18" charset="-78"/>
              <a:cs typeface="GE SS Two Bold" panose="020A0503020102020204" pitchFamily="18" charset="-78"/>
            </a:endParaRPr>
          </a:p>
        </p:txBody>
      </p:sp>
      <p:sp>
        <p:nvSpPr>
          <p:cNvPr id="73" name="Oval 72">
            <a:extLst>
              <a:ext uri="{FF2B5EF4-FFF2-40B4-BE49-F238E27FC236}">
                <a16:creationId xmlns:a16="http://schemas.microsoft.com/office/drawing/2014/main" id="{97366585-D53F-D0FA-1E00-0431CB55D423}"/>
              </a:ext>
            </a:extLst>
          </p:cNvPr>
          <p:cNvSpPr/>
          <p:nvPr/>
        </p:nvSpPr>
        <p:spPr>
          <a:xfrm>
            <a:off x="3444880" y="2372366"/>
            <a:ext cx="2988667" cy="2988667"/>
          </a:xfrm>
          <a:prstGeom prst="ellipse">
            <a:avLst/>
          </a:prstGeom>
          <a:noFill/>
          <a:ln w="38100">
            <a:gradFill flip="none" rotWithShape="1">
              <a:gsLst>
                <a:gs pos="0">
                  <a:srgbClr val="A434FF"/>
                </a:gs>
                <a:gs pos="66000">
                  <a:srgbClr val="A434FF"/>
                </a:gs>
                <a:gs pos="100000">
                  <a:schemeClr val="tx1">
                    <a:lumMod val="10000"/>
                    <a:lumOff val="90000"/>
                  </a:schemeClr>
                </a:gs>
              </a:gsLst>
              <a:path path="rect">
                <a:fillToRect l="100000" t="100000"/>
              </a:path>
              <a:tileRect r="-100000" b="-100000"/>
            </a:gradFill>
          </a:ln>
          <a:effectLst>
            <a:outerShdw blurRad="317500" sx="98000" sy="98000" algn="ctr" rotWithShape="0">
              <a:srgbClr val="110939">
                <a:alpha val="8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28554">
              <a:defRPr/>
            </a:pPr>
            <a:endParaRPr lang="en-US" sz="900">
              <a:solidFill>
                <a:srgbClr val="FFFFFF"/>
              </a:solidFill>
              <a:latin typeface="Calibri"/>
            </a:endParaRPr>
          </a:p>
        </p:txBody>
      </p:sp>
      <p:cxnSp>
        <p:nvCxnSpPr>
          <p:cNvPr id="76" name="Straight Connector 75">
            <a:extLst>
              <a:ext uri="{FF2B5EF4-FFF2-40B4-BE49-F238E27FC236}">
                <a16:creationId xmlns:a16="http://schemas.microsoft.com/office/drawing/2014/main" id="{A5619116-2C68-1D6A-BE1D-538D46B8CEB2}"/>
              </a:ext>
            </a:extLst>
          </p:cNvPr>
          <p:cNvCxnSpPr/>
          <p:nvPr/>
        </p:nvCxnSpPr>
        <p:spPr>
          <a:xfrm>
            <a:off x="583185" y="1618884"/>
            <a:ext cx="1343336" cy="0"/>
          </a:xfrm>
          <a:prstGeom prst="line">
            <a:avLst/>
          </a:prstGeom>
          <a:ln w="57150">
            <a:solidFill>
              <a:srgbClr val="110939"/>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7616D166-64EA-C9E8-EF01-B42D2BF42273}"/>
              </a:ext>
            </a:extLst>
          </p:cNvPr>
          <p:cNvCxnSpPr>
            <a:cxnSpLocks/>
          </p:cNvCxnSpPr>
          <p:nvPr/>
        </p:nvCxnSpPr>
        <p:spPr>
          <a:xfrm>
            <a:off x="7734277" y="4101386"/>
            <a:ext cx="1343336" cy="0"/>
          </a:xfrm>
          <a:prstGeom prst="line">
            <a:avLst/>
          </a:prstGeom>
          <a:ln w="57150">
            <a:solidFill>
              <a:srgbClr val="110939"/>
            </a:solidFill>
          </a:ln>
        </p:spPr>
        <p:style>
          <a:lnRef idx="1">
            <a:schemeClr val="accent1"/>
          </a:lnRef>
          <a:fillRef idx="0">
            <a:schemeClr val="accent1"/>
          </a:fillRef>
          <a:effectRef idx="0">
            <a:schemeClr val="accent1"/>
          </a:effectRef>
          <a:fontRef idx="minor">
            <a:schemeClr val="tx1"/>
          </a:fontRef>
        </p:style>
      </p:cxnSp>
      <p:sp>
        <p:nvSpPr>
          <p:cNvPr id="83" name="Rectangle 82">
            <a:extLst>
              <a:ext uri="{FF2B5EF4-FFF2-40B4-BE49-F238E27FC236}">
                <a16:creationId xmlns:a16="http://schemas.microsoft.com/office/drawing/2014/main" id="{5BF0767C-4BF3-5620-1D09-950BE139B823}"/>
              </a:ext>
            </a:extLst>
          </p:cNvPr>
          <p:cNvSpPr/>
          <p:nvPr/>
        </p:nvSpPr>
        <p:spPr>
          <a:xfrm>
            <a:off x="5837452" y="8820324"/>
            <a:ext cx="4893437" cy="3797193"/>
          </a:xfrm>
          <a:prstGeom prst="rect">
            <a:avLst/>
          </a:prstGeom>
        </p:spPr>
        <p:txBody>
          <a:bodyPr wrap="square">
            <a:spAutoFit/>
          </a:bodyPr>
          <a:lstStyle/>
          <a:p>
            <a:pPr algn="justLow" rtl="1">
              <a:lnSpc>
                <a:spcPct val="150000"/>
              </a:lnSpc>
            </a:pPr>
            <a:r>
              <a:rPr lang="ar-SA" kern="100" dirty="0">
                <a:solidFill>
                  <a:schemeClr val="bg1"/>
                </a:solidFill>
                <a:latin typeface="Times New Roman" panose="02020603050405020304" pitchFamily="18" charset="0"/>
                <a:ea typeface="Aptos" panose="020B0004020202020204" pitchFamily="34" charset="0"/>
                <a:cs typeface="GE SS Two Light" panose="020A0503020102020204" pitchFamily="18" charset="-78"/>
              </a:rPr>
              <a:t>برنامج سمتي لتمكين القيادات المجتمعية ينطلق من احتياجات المستفيدين ومعرفة نقاط القوة لديهم، وتحديد الرؤية الشخصية في مجالاتهم المؤثرة في المجتمع، وإعداد الخطط القيادية وتحكيمها، ثم تأهيل المستفيدين في الكفايات المشتركة للتأهيل الشخصي والقيادي وكفايات التأثير المجتمعي، لنصل إلى قيادات يمتلكون مشاريع مجتمعية مؤثرة، وينتقلون من دائرة التميز الشخصي إلى الإنتاجية والقيادة المجتمعية.</a:t>
            </a:r>
            <a:endParaRPr lang="en-SA" kern="100" dirty="0">
              <a:solidFill>
                <a:schemeClr val="bg1"/>
              </a:solidFill>
              <a:latin typeface="Times New Roman" panose="02020603050405020304" pitchFamily="18" charset="0"/>
              <a:ea typeface="Aptos" panose="020B0004020202020204" pitchFamily="34" charset="0"/>
              <a:cs typeface="Traditional Arabic" pitchFamily="2" charset="-78"/>
            </a:endParaRPr>
          </a:p>
        </p:txBody>
      </p:sp>
      <p:sp>
        <p:nvSpPr>
          <p:cNvPr id="84" name="Title 1">
            <a:extLst>
              <a:ext uri="{FF2B5EF4-FFF2-40B4-BE49-F238E27FC236}">
                <a16:creationId xmlns:a16="http://schemas.microsoft.com/office/drawing/2014/main" id="{C509DA09-ABAB-4F4D-8EA6-7541440D8E8F}"/>
              </a:ext>
            </a:extLst>
          </p:cNvPr>
          <p:cNvSpPr txBox="1">
            <a:spLocks/>
          </p:cNvSpPr>
          <p:nvPr/>
        </p:nvSpPr>
        <p:spPr>
          <a:xfrm>
            <a:off x="5745803" y="7014380"/>
            <a:ext cx="5076736" cy="738726"/>
          </a:xfrm>
          <a:prstGeom prst="rect">
            <a:avLst/>
          </a:prstGeom>
        </p:spPr>
        <p:txBody>
          <a:bodyPr/>
          <a:lstStyle>
            <a:lvl1pPr algn="l" defTabSz="895065" rtl="0" eaLnBrk="1" latinLnBrk="0" hangingPunct="1">
              <a:lnSpc>
                <a:spcPct val="90000"/>
              </a:lnSpc>
              <a:spcBef>
                <a:spcPct val="0"/>
              </a:spcBef>
              <a:buNone/>
              <a:defRPr lang="en-US" sz="3000" kern="1200">
                <a:solidFill>
                  <a:schemeClr val="tx1"/>
                </a:solidFill>
                <a:latin typeface="Lato" panose="020F0502020204030203" pitchFamily="34" charset="0"/>
                <a:ea typeface="+mj-ea"/>
                <a:cs typeface="+mj-cs"/>
              </a:defRPr>
            </a:lvl1pPr>
          </a:lstStyle>
          <a:p>
            <a:pPr algn="ctr"/>
            <a:r>
              <a:rPr lang="ar-SA" sz="3999" b="1" dirty="0">
                <a:solidFill>
                  <a:schemeClr val="bg1"/>
                </a:solidFill>
                <a:latin typeface="GE SS Two Bold" panose="020A0503020102020204" pitchFamily="18" charset="-78"/>
                <a:ea typeface="GE SS Two Bold" panose="020A0503020102020204" pitchFamily="18" charset="-78"/>
                <a:cs typeface="GE SS Two Bold" panose="020A0503020102020204" pitchFamily="18" charset="-78"/>
              </a:rPr>
              <a:t>برنـامج سمتــي</a:t>
            </a:r>
            <a:endParaRPr lang="en-GB" sz="2999" b="1" dirty="0">
              <a:solidFill>
                <a:schemeClr val="bg1"/>
              </a:solidFill>
              <a:latin typeface="GE SS Two Bold" panose="020A0503020102020204" pitchFamily="18" charset="-78"/>
              <a:ea typeface="GE SS Two Bold" panose="020A0503020102020204" pitchFamily="18" charset="-78"/>
              <a:cs typeface="GE SS Two Bold" panose="020A0503020102020204" pitchFamily="18" charset="-78"/>
            </a:endParaRPr>
          </a:p>
        </p:txBody>
      </p:sp>
      <p:sp>
        <p:nvSpPr>
          <p:cNvPr id="85" name="Rectangle 84">
            <a:extLst>
              <a:ext uri="{FF2B5EF4-FFF2-40B4-BE49-F238E27FC236}">
                <a16:creationId xmlns:a16="http://schemas.microsoft.com/office/drawing/2014/main" id="{79CBF743-0269-0942-A218-65A8D3285318}"/>
              </a:ext>
            </a:extLst>
          </p:cNvPr>
          <p:cNvSpPr/>
          <p:nvPr/>
        </p:nvSpPr>
        <p:spPr>
          <a:xfrm>
            <a:off x="5835995" y="7768662"/>
            <a:ext cx="4896352" cy="421654"/>
          </a:xfrm>
          <a:prstGeom prst="rect">
            <a:avLst/>
          </a:prstGeom>
        </p:spPr>
        <p:txBody>
          <a:bodyPr wrap="square">
            <a:spAutoFit/>
          </a:bodyPr>
          <a:lstStyle/>
          <a:p>
            <a:pPr algn="ctr">
              <a:lnSpc>
                <a:spcPct val="107000"/>
              </a:lnSpc>
              <a:spcAft>
                <a:spcPts val="800"/>
              </a:spcAft>
            </a:pPr>
            <a:r>
              <a:rPr lang="ar-SA" sz="2000" kern="0" dirty="0">
                <a:solidFill>
                  <a:schemeClr val="accent6">
                    <a:lumMod val="75000"/>
                  </a:schemeClr>
                </a:solidFill>
                <a:latin typeface="GE SS Two Light" panose="020A0503020102020204" pitchFamily="18" charset="-78"/>
                <a:ea typeface="GE SS Two Light" panose="020A0503020102020204" pitchFamily="18" charset="-78"/>
                <a:cs typeface="GE SS Two Light" panose="020A0503020102020204" pitchFamily="18" charset="-78"/>
              </a:rPr>
              <a:t>لتمكين القيادات المجتمعية</a:t>
            </a:r>
            <a:endParaRPr lang="en-GB" sz="2000" kern="100" dirty="0">
              <a:solidFill>
                <a:schemeClr val="accent6">
                  <a:lumMod val="75000"/>
                </a:schemeClr>
              </a:solidFill>
              <a:latin typeface="GE SS Two Light" panose="020A0503020102020204" pitchFamily="18" charset="-78"/>
              <a:ea typeface="GE SS Two Light" panose="020A0503020102020204" pitchFamily="18" charset="-78"/>
              <a:cs typeface="GE SS Two Light" panose="020A0503020102020204" pitchFamily="18" charset="-78"/>
            </a:endParaRPr>
          </a:p>
        </p:txBody>
      </p:sp>
      <p:sp>
        <p:nvSpPr>
          <p:cNvPr id="5" name="object 8">
            <a:extLst>
              <a:ext uri="{FF2B5EF4-FFF2-40B4-BE49-F238E27FC236}">
                <a16:creationId xmlns:a16="http://schemas.microsoft.com/office/drawing/2014/main" id="{27AEE294-9CD2-463B-A122-F688D5FF94DA}"/>
              </a:ext>
            </a:extLst>
          </p:cNvPr>
          <p:cNvSpPr txBox="1">
            <a:spLocks/>
          </p:cNvSpPr>
          <p:nvPr/>
        </p:nvSpPr>
        <p:spPr>
          <a:xfrm>
            <a:off x="7734278" y="3311999"/>
            <a:ext cx="2563739" cy="351376"/>
          </a:xfrm>
          <a:prstGeom prst="rect">
            <a:avLst/>
          </a:prstGeom>
        </p:spPr>
        <p:txBody>
          <a:bodyPr vert="horz" wrap="square" lIns="0" tIns="12698" rIns="0" bIns="0" rtlCol="0">
            <a:spAutoFit/>
          </a:bodyPr>
          <a:lst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a:lstStyle>
          <a:p>
            <a:pPr marL="12697" algn="justLow">
              <a:lnSpc>
                <a:spcPct val="100000"/>
              </a:lnSpc>
              <a:spcBef>
                <a:spcPts val="100"/>
              </a:spcBef>
            </a:pPr>
            <a:r>
              <a:rPr lang="ar-SA" sz="2200" dirty="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rPr>
              <a:t>برنامج بوصلة الطاقات</a:t>
            </a:r>
            <a:endParaRPr lang="en-GB" sz="2200" dirty="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endParaRPr>
          </a:p>
        </p:txBody>
      </p:sp>
      <p:pic>
        <p:nvPicPr>
          <p:cNvPr id="9" name="Picture 8" descr="A black and white logo&#10;&#10;Description automatically generated">
            <a:extLst>
              <a:ext uri="{FF2B5EF4-FFF2-40B4-BE49-F238E27FC236}">
                <a16:creationId xmlns:a16="http://schemas.microsoft.com/office/drawing/2014/main" id="{03C8F826-DC9E-CCCF-0585-E839091FBCD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94501" y="5689992"/>
            <a:ext cx="1966224" cy="973055"/>
          </a:xfrm>
          <a:prstGeom prst="rect">
            <a:avLst/>
          </a:prstGeom>
        </p:spPr>
      </p:pic>
      <p:pic>
        <p:nvPicPr>
          <p:cNvPr id="4" name="صورة 3" descr="صورة تحتوي على طعام, علامة, رسم&#10;&#10;تم إنشاء الوصف تلقائياً">
            <a:extLst>
              <a:ext uri="{FF2B5EF4-FFF2-40B4-BE49-F238E27FC236}">
                <a16:creationId xmlns:a16="http://schemas.microsoft.com/office/drawing/2014/main" id="{45008EDD-A46E-8BFD-F1FA-B94B7CFFA32F}"/>
              </a:ext>
            </a:extLst>
          </p:cNvPr>
          <p:cNvPicPr>
            <a:picLocks noChangeAspect="1"/>
          </p:cNvPicPr>
          <p:nvPr/>
        </p:nvPicPr>
        <p:blipFill>
          <a:blip r:embed="rId5">
            <a:biLevel thresh="25000"/>
          </a:blip>
          <a:stretch>
            <a:fillRect/>
          </a:stretch>
        </p:blipFill>
        <p:spPr>
          <a:xfrm>
            <a:off x="10540835" y="6007094"/>
            <a:ext cx="1313236" cy="572158"/>
          </a:xfrm>
          <a:prstGeom prst="rect">
            <a:avLst/>
          </a:prstGeom>
        </p:spPr>
      </p:pic>
      <p:sp>
        <p:nvSpPr>
          <p:cNvPr id="2" name="object 8">
            <a:extLst>
              <a:ext uri="{FF2B5EF4-FFF2-40B4-BE49-F238E27FC236}">
                <a16:creationId xmlns:a16="http://schemas.microsoft.com/office/drawing/2014/main" id="{04C0FCB6-1E5B-E449-792E-F6E5F0ADD4D7}"/>
              </a:ext>
            </a:extLst>
          </p:cNvPr>
          <p:cNvSpPr txBox="1">
            <a:spLocks/>
          </p:cNvSpPr>
          <p:nvPr/>
        </p:nvSpPr>
        <p:spPr>
          <a:xfrm>
            <a:off x="7460976" y="4698314"/>
            <a:ext cx="4267201" cy="351376"/>
          </a:xfrm>
          <a:prstGeom prst="rect">
            <a:avLst/>
          </a:prstGeom>
        </p:spPr>
        <p:txBody>
          <a:bodyPr vert="horz" wrap="square" lIns="0" tIns="12698" rIns="0" bIns="0" rtlCol="0">
            <a:spAutoFit/>
          </a:bodyPr>
          <a:lst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a:lstStyle>
          <a:p>
            <a:pPr marL="12697" algn="justLow">
              <a:lnSpc>
                <a:spcPct val="100000"/>
              </a:lnSpc>
              <a:spcBef>
                <a:spcPts val="100"/>
              </a:spcBef>
            </a:pPr>
            <a:r>
              <a:rPr lang="ar-SA" sz="2200" dirty="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rPr>
              <a:t>اسم المشاركـ/ـة: فواز دخيل عواد الهزيمي</a:t>
            </a:r>
            <a:endParaRPr lang="en-GB" sz="2200" dirty="0">
              <a:solidFill>
                <a:srgbClr val="E6E9EE"/>
              </a:solidFill>
              <a:latin typeface="GE SS Two Light" panose="020A0503020102020204" pitchFamily="18" charset="-78"/>
              <a:ea typeface="GE SS Two Light" panose="020A0503020102020204" pitchFamily="18" charset="-78"/>
              <a:cs typeface="GE SS Two Light" panose="020A0503020102020204" pitchFamily="18" charset="-78"/>
            </a:endParaRPr>
          </a:p>
        </p:txBody>
      </p:sp>
    </p:spTree>
    <p:extLst>
      <p:ext uri="{BB962C8B-B14F-4D97-AF65-F5344CB8AC3E}">
        <p14:creationId xmlns:p14="http://schemas.microsoft.com/office/powerpoint/2010/main" val="13956102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repeatCount="0" decel="100000" fill="hold" grpId="0" nodeType="withEffect">
                                  <p:stCondLst>
                                    <p:cond delay="0"/>
                                  </p:stCondLst>
                                  <p:childTnLst>
                                    <p:set>
                                      <p:cBhvr>
                                        <p:cTn id="6" dur="1" fill="hold">
                                          <p:stCondLst>
                                            <p:cond delay="0"/>
                                          </p:stCondLst>
                                        </p:cTn>
                                        <p:tgtEl>
                                          <p:spTgt spid="73"/>
                                        </p:tgtEl>
                                        <p:attrNameLst>
                                          <p:attrName>style.visibility</p:attrName>
                                        </p:attrNameLst>
                                      </p:cBhvr>
                                      <p:to>
                                        <p:strVal val="visible"/>
                                      </p:to>
                                    </p:set>
                                    <p:anim calcmode="lin" valueType="num">
                                      <p:cBhvr>
                                        <p:cTn id="7" dur="10" fill="hold"/>
                                        <p:tgtEl>
                                          <p:spTgt spid="73"/>
                                        </p:tgtEl>
                                        <p:attrNameLst>
                                          <p:attrName>ppt_w</p:attrName>
                                        </p:attrNameLst>
                                      </p:cBhvr>
                                      <p:tavLst>
                                        <p:tav tm="0">
                                          <p:val>
                                            <p:fltVal val="0"/>
                                          </p:val>
                                        </p:tav>
                                        <p:tav tm="100000">
                                          <p:val>
                                            <p:strVal val="#ppt_w"/>
                                          </p:val>
                                        </p:tav>
                                      </p:tavLst>
                                    </p:anim>
                                    <p:anim calcmode="lin" valueType="num">
                                      <p:cBhvr>
                                        <p:cTn id="8" dur="10" fill="hold"/>
                                        <p:tgtEl>
                                          <p:spTgt spid="73"/>
                                        </p:tgtEl>
                                        <p:attrNameLst>
                                          <p:attrName>ppt_h</p:attrName>
                                        </p:attrNameLst>
                                      </p:cBhvr>
                                      <p:tavLst>
                                        <p:tav tm="0">
                                          <p:val>
                                            <p:fltVal val="0"/>
                                          </p:val>
                                        </p:tav>
                                        <p:tav tm="100000">
                                          <p:val>
                                            <p:strVal val="#ppt_h"/>
                                          </p:val>
                                        </p:tav>
                                      </p:tavLst>
                                    </p:anim>
                                    <p:anim calcmode="lin" valueType="num">
                                      <p:cBhvr>
                                        <p:cTn id="9" dur="10" fill="hold"/>
                                        <p:tgtEl>
                                          <p:spTgt spid="73"/>
                                        </p:tgtEl>
                                        <p:attrNameLst>
                                          <p:attrName>style.rotation</p:attrName>
                                        </p:attrNameLst>
                                      </p:cBhvr>
                                      <p:tavLst>
                                        <p:tav tm="0">
                                          <p:val>
                                            <p:fltVal val="360"/>
                                          </p:val>
                                        </p:tav>
                                        <p:tav tm="100000">
                                          <p:val>
                                            <p:fltVal val="0"/>
                                          </p:val>
                                        </p:tav>
                                      </p:tavLst>
                                    </p:anim>
                                    <p:animEffect transition="in" filter="fade">
                                      <p:cBhvr>
                                        <p:cTn id="10" dur="10"/>
                                        <p:tgtEl>
                                          <p:spTgt spid="73"/>
                                        </p:tgtEl>
                                      </p:cBhvr>
                                    </p:animEffect>
                                  </p:childTnLst>
                                </p:cTn>
                              </p:par>
                              <p:par>
                                <p:cTn id="11" presetID="6" presetClass="emph" presetSubtype="0" repeatCount="indefinite" accel="46000" decel="54000" autoRev="1" fill="hold" grpId="1" nodeType="withEffect">
                                  <p:stCondLst>
                                    <p:cond delay="0"/>
                                  </p:stCondLst>
                                  <p:childTnLst>
                                    <p:animScale>
                                      <p:cBhvr>
                                        <p:cTn id="12" dur="2300" fill="hold"/>
                                        <p:tgtEl>
                                          <p:spTgt spid="73"/>
                                        </p:tgtEl>
                                      </p:cBhvr>
                                      <p:by x="125000" y="12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animBg="1"/>
      <p:bldP spid="73"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EE7C6-D4B3-AA1A-D6FB-E39EE7CAE800}"/>
            </a:ext>
          </a:extLst>
        </p:cNvPr>
        <p:cNvGrpSpPr/>
        <p:nvPr/>
      </p:nvGrpSpPr>
      <p:grpSpPr>
        <a:xfrm>
          <a:off x="0" y="0"/>
          <a:ext cx="0" cy="0"/>
          <a:chOff x="0" y="0"/>
          <a:chExt cx="0" cy="0"/>
        </a:xfrm>
      </p:grpSpPr>
      <p:sp>
        <p:nvSpPr>
          <p:cNvPr id="7" name="Rectangle: Top Corners Rounded 6">
            <a:extLst>
              <a:ext uri="{FF2B5EF4-FFF2-40B4-BE49-F238E27FC236}">
                <a16:creationId xmlns:a16="http://schemas.microsoft.com/office/drawing/2014/main" id="{00E0FA50-62AE-BBBC-2DA1-210BC8E5A92C}"/>
              </a:ext>
            </a:extLst>
          </p:cNvPr>
          <p:cNvSpPr/>
          <p:nvPr/>
        </p:nvSpPr>
        <p:spPr>
          <a:xfrm rot="5400000" flipV="1">
            <a:off x="12090706" y="3429000"/>
            <a:ext cx="202590" cy="0"/>
          </a:xfrm>
          <a:prstGeom prst="round2SameRect">
            <a:avLst>
              <a:gd name="adj1" fmla="val 0"/>
              <a:gd name="adj2" fmla="val 0"/>
            </a:avLst>
          </a:prstGeom>
          <a:solidFill>
            <a:srgbClr val="1109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8" name="Rectangle 27">
            <a:extLst>
              <a:ext uri="{FF2B5EF4-FFF2-40B4-BE49-F238E27FC236}">
                <a16:creationId xmlns:a16="http://schemas.microsoft.com/office/drawing/2014/main" id="{FE7768BC-E5B9-8299-B0CF-B66904875D75}"/>
              </a:ext>
            </a:extLst>
          </p:cNvPr>
          <p:cNvSpPr/>
          <p:nvPr/>
        </p:nvSpPr>
        <p:spPr>
          <a:xfrm>
            <a:off x="-12304823" y="446"/>
            <a:ext cx="12191206" cy="11428512"/>
          </a:xfrm>
          <a:prstGeom prst="rect">
            <a:avLst/>
          </a:prstGeom>
          <a:gradFill>
            <a:gsLst>
              <a:gs pos="0">
                <a:srgbClr val="A434FF"/>
              </a:gs>
              <a:gs pos="75000">
                <a:srgbClr val="110939"/>
              </a:gs>
              <a:gs pos="99000">
                <a:srgbClr val="110939"/>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228554"/>
            <a:endParaRPr lang="en-SA" sz="900"/>
          </a:p>
        </p:txBody>
      </p:sp>
      <p:sp>
        <p:nvSpPr>
          <p:cNvPr id="12" name="Title 1">
            <a:extLst>
              <a:ext uri="{FF2B5EF4-FFF2-40B4-BE49-F238E27FC236}">
                <a16:creationId xmlns:a16="http://schemas.microsoft.com/office/drawing/2014/main" id="{6DB0979B-46B2-E068-1983-F8303F098342}"/>
              </a:ext>
            </a:extLst>
          </p:cNvPr>
          <p:cNvSpPr txBox="1">
            <a:spLocks/>
          </p:cNvSpPr>
          <p:nvPr/>
        </p:nvSpPr>
        <p:spPr>
          <a:xfrm>
            <a:off x="6096000" y="1249213"/>
            <a:ext cx="4632766" cy="937942"/>
          </a:xfrm>
          <a:prstGeom prst="rect">
            <a:avLst/>
          </a:prstGeom>
        </p:spPr>
        <p:txBody>
          <a:bodyPr/>
          <a:lstStyle>
            <a:lvl1pPr algn="l" defTabSz="895065" rtl="0" eaLnBrk="1" latinLnBrk="0" hangingPunct="1">
              <a:lnSpc>
                <a:spcPct val="90000"/>
              </a:lnSpc>
              <a:spcBef>
                <a:spcPct val="0"/>
              </a:spcBef>
              <a:buNone/>
              <a:defRPr lang="en-US" sz="3000" kern="1200">
                <a:solidFill>
                  <a:schemeClr val="tx1"/>
                </a:solidFill>
                <a:latin typeface="Lato" panose="020F0502020204030203" pitchFamily="34" charset="0"/>
                <a:ea typeface="+mj-ea"/>
                <a:cs typeface="+mj-cs"/>
              </a:defRPr>
            </a:lvl1pPr>
          </a:lstStyle>
          <a:p>
            <a:pPr algn="r"/>
            <a:r>
              <a:rPr lang="ar-SA" sz="3299" b="1" dirty="0">
                <a:solidFill>
                  <a:srgbClr val="110939"/>
                </a:solidFill>
                <a:latin typeface="GE SS Two Bold" panose="020A0503020102020204" pitchFamily="18" charset="-78"/>
                <a:ea typeface="GE SS Two Bold" panose="020A0503020102020204" pitchFamily="18" charset="-78"/>
                <a:cs typeface="GE SS Two Bold" panose="020A0503020102020204" pitchFamily="18" charset="-78"/>
              </a:rPr>
              <a:t>تطوير نقاط القوة</a:t>
            </a:r>
            <a:endParaRPr lang="en-GB" sz="2400" b="1" dirty="0">
              <a:solidFill>
                <a:srgbClr val="110939"/>
              </a:solidFill>
              <a:latin typeface="GE SS Two Bold" panose="020A0503020102020204" pitchFamily="18" charset="-78"/>
              <a:ea typeface="GE SS Two Bold" panose="020A0503020102020204" pitchFamily="18" charset="-78"/>
              <a:cs typeface="GE SS Two Bold" panose="020A0503020102020204" pitchFamily="18" charset="-78"/>
            </a:endParaRPr>
          </a:p>
        </p:txBody>
      </p:sp>
      <p:sp>
        <p:nvSpPr>
          <p:cNvPr id="2" name="مستطيل 1">
            <a:extLst>
              <a:ext uri="{FF2B5EF4-FFF2-40B4-BE49-F238E27FC236}">
                <a16:creationId xmlns:a16="http://schemas.microsoft.com/office/drawing/2014/main" id="{40E1018F-B91B-E427-FAB9-F3D4D13ABE48}"/>
              </a:ext>
            </a:extLst>
          </p:cNvPr>
          <p:cNvSpPr/>
          <p:nvPr/>
        </p:nvSpPr>
        <p:spPr>
          <a:xfrm>
            <a:off x="240601" y="6256053"/>
            <a:ext cx="6440067" cy="4892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ar-SA" sz="900" dirty="0"/>
          </a:p>
        </p:txBody>
      </p:sp>
      <p:graphicFrame>
        <p:nvGraphicFramePr>
          <p:cNvPr id="5" name="جدول 4">
            <a:extLst>
              <a:ext uri="{FF2B5EF4-FFF2-40B4-BE49-F238E27FC236}">
                <a16:creationId xmlns:a16="http://schemas.microsoft.com/office/drawing/2014/main" id="{97548815-7D69-A670-BA96-AA160FD0A43C}"/>
              </a:ext>
            </a:extLst>
          </p:cNvPr>
          <p:cNvGraphicFramePr>
            <a:graphicFrameLocks noGrp="1"/>
          </p:cNvGraphicFramePr>
          <p:nvPr>
            <p:extLst>
              <p:ext uri="{D42A27DB-BD31-4B8C-83A1-F6EECF244321}">
                <p14:modId xmlns:p14="http://schemas.microsoft.com/office/powerpoint/2010/main" val="1298501918"/>
              </p:ext>
            </p:extLst>
          </p:nvPr>
        </p:nvGraphicFramePr>
        <p:xfrm>
          <a:off x="838091" y="1825834"/>
          <a:ext cx="10066785" cy="4491426"/>
        </p:xfrm>
        <a:graphic>
          <a:graphicData uri="http://schemas.openxmlformats.org/drawingml/2006/table">
            <a:tbl>
              <a:tblPr firstRow="1" bandRow="1">
                <a:tableStyleId>{5C22544A-7EE6-4342-B048-85BDC9FD1C3A}</a:tableStyleId>
              </a:tblPr>
              <a:tblGrid>
                <a:gridCol w="3355595">
                  <a:extLst>
                    <a:ext uri="{9D8B030D-6E8A-4147-A177-3AD203B41FA5}">
                      <a16:colId xmlns:a16="http://schemas.microsoft.com/office/drawing/2014/main" val="872527830"/>
                    </a:ext>
                  </a:extLst>
                </a:gridCol>
                <a:gridCol w="3355595">
                  <a:extLst>
                    <a:ext uri="{9D8B030D-6E8A-4147-A177-3AD203B41FA5}">
                      <a16:colId xmlns:a16="http://schemas.microsoft.com/office/drawing/2014/main" val="1275849387"/>
                    </a:ext>
                  </a:extLst>
                </a:gridCol>
                <a:gridCol w="3355595">
                  <a:extLst>
                    <a:ext uri="{9D8B030D-6E8A-4147-A177-3AD203B41FA5}">
                      <a16:colId xmlns:a16="http://schemas.microsoft.com/office/drawing/2014/main" val="3517509203"/>
                    </a:ext>
                  </a:extLst>
                </a:gridCol>
              </a:tblGrid>
              <a:tr h="568387">
                <a:tc>
                  <a:txBody>
                    <a:bodyPr/>
                    <a:lstStyle/>
                    <a:p>
                      <a:pPr algn="ctr"/>
                      <a:r>
                        <a:rPr lang="ar-SA" sz="1800" b="1"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إجراءات تنفيذية، ووسائل وأدوات</a:t>
                      </a:r>
                    </a:p>
                  </a:txBody>
                  <a:tcPr marL="42198" marR="42198" marT="21099" marB="21099" anchor="ctr">
                    <a:solidFill>
                      <a:srgbClr val="A434FF"/>
                    </a:solidFill>
                  </a:tcPr>
                </a:tc>
                <a:tc>
                  <a:txBody>
                    <a:bodyPr/>
                    <a:lstStyle/>
                    <a:p>
                      <a:pPr algn="ctr"/>
                      <a:r>
                        <a:rPr lang="ar-SA" sz="1600" b="1"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الأهداف التطويرية</a:t>
                      </a:r>
                    </a:p>
                  </a:txBody>
                  <a:tcPr marL="42198" marR="42198" marT="21099" marB="21099" anchor="ctr">
                    <a:solidFill>
                      <a:srgbClr val="A434FF"/>
                    </a:solidFill>
                  </a:tcPr>
                </a:tc>
                <a:tc>
                  <a:txBody>
                    <a:bodyPr/>
                    <a:lstStyle/>
                    <a:p>
                      <a:pPr algn="ctr"/>
                      <a:r>
                        <a:rPr lang="ar-SA" sz="2000" b="1"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السمات</a:t>
                      </a:r>
                      <a:endParaRPr lang="ar-SA" sz="1200" b="1"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42198" marR="42198" marT="21099" marB="21099" anchor="ctr">
                    <a:solidFill>
                      <a:srgbClr val="A434FF"/>
                    </a:solidFill>
                  </a:tcPr>
                </a:tc>
                <a:extLst>
                  <a:ext uri="{0D108BD9-81ED-4DB2-BD59-A6C34878D82A}">
                    <a16:rowId xmlns:a16="http://schemas.microsoft.com/office/drawing/2014/main" val="385413161"/>
                  </a:ext>
                </a:extLst>
              </a:tr>
              <a:tr h="830587">
                <a:tc>
                  <a:txBody>
                    <a:bodyPr/>
                    <a:lstStyle/>
                    <a:p>
                      <a:pPr algn="ctr"/>
                      <a:r>
                        <a:rPr lang="ar-SA" sz="12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سجّل الإجراءات التنفيذية، ووسائل وأدوات تحقيقها</a:t>
                      </a:r>
                      <a:br>
                        <a:rPr lang="ar-SA" sz="12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br>
                      <a:r>
                        <a:rPr lang="ar-SA" sz="12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(قراءة، دورات، تأمل، خبراء...؛ لتحقيق أهدافك التكتيكية)</a:t>
                      </a:r>
                      <a:endParaRPr lang="pl-PL" sz="12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42198" marR="42198" marT="21099" marB="21099"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algn="ctr"/>
                      <a:r>
                        <a:rPr lang="ar-SA" sz="12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أهداف تطويرية خلال أربعة أشهر لتحقيق النمو والتطوير في أعلى خمس نقاط قوة لديك</a:t>
                      </a:r>
                      <a:endParaRPr lang="pl-PL" sz="12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42198" marR="42198" marT="21099" marB="21099"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algn="ctr"/>
                      <a:r>
                        <a:rPr lang="ar-SA" sz="12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rPr>
                        <a:t>أعلى خمس نقاط قوة لديك</a:t>
                      </a:r>
                      <a:endParaRPr lang="pl-PL" sz="1200" b="0" kern="1200" dirty="0">
                        <a:solidFill>
                          <a:srgbClr val="000000"/>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42198" marR="42198" marT="21099" marB="21099" anchor="ctr">
                    <a:lnB w="12700" cap="flat" cmpd="sng" algn="ctr">
                      <a:solidFill>
                        <a:schemeClr val="tx1"/>
                      </a:solidFill>
                      <a:prstDash val="solid"/>
                      <a:round/>
                      <a:headEnd type="none" w="med" len="med"/>
                      <a:tailEnd type="none" w="med" len="med"/>
                    </a:lnB>
                    <a:solidFill>
                      <a:schemeClr val="tx1">
                        <a:lumMod val="10000"/>
                        <a:lumOff val="90000"/>
                      </a:schemeClr>
                    </a:solidFill>
                  </a:tcPr>
                </a:tc>
                <a:extLst>
                  <a:ext uri="{0D108BD9-81ED-4DB2-BD59-A6C34878D82A}">
                    <a16:rowId xmlns:a16="http://schemas.microsoft.com/office/drawing/2014/main" val="3748614840"/>
                  </a:ext>
                </a:extLst>
              </a:tr>
              <a:tr h="561979">
                <a:tc>
                  <a:txBody>
                    <a:bodyPr/>
                    <a:lstStyle/>
                    <a:p>
                      <a:pPr marL="0" marR="0" algn="ctr" defTabSz="914400" rtl="1" eaLnBrk="1" latinLnBrk="0" hangingPunct="1">
                        <a:lnSpc>
                          <a:spcPct val="100000"/>
                        </a:lnSpc>
                        <a:spcBef>
                          <a:spcPts val="0"/>
                        </a:spcBef>
                        <a:spcAft>
                          <a:spcPts val="1000"/>
                        </a:spcAft>
                      </a:pPr>
                      <a:r>
                        <a:rPr lang="ar-SA" sz="1200" dirty="0"/>
                        <a:t>- تحليل أداء المنافسين وتحديد نقاط القوة والضعف لديهم. </a:t>
                      </a:r>
                      <a:br>
                        <a:rPr lang="ar-SA" sz="1200" dirty="0"/>
                      </a:br>
                      <a:r>
                        <a:rPr lang="ar-SA" sz="1200" dirty="0"/>
                        <a:t>- تحديد أهداف أسبوعية للمنافسة مع نفسي والآخرين. </a:t>
                      </a:r>
                      <a:br>
                        <a:rPr lang="ar-SA" sz="1200" dirty="0"/>
                      </a:br>
                      <a:r>
                        <a:rPr lang="ar-SA" sz="1200" dirty="0"/>
                        <a:t>- الاشتراك في مسابقات أو تحديات مرتبطة بمجالي.</a:t>
                      </a:r>
                      <a:endParaRPr lang="ar-SA" sz="1100" b="0" kern="1200" dirty="0">
                        <a:solidFill>
                          <a:schemeClr val="tx1"/>
                        </a:solidFill>
                        <a:latin typeface="Janna LT" pitchFamily="2" charset="-78"/>
                        <a:ea typeface="+mn-ea"/>
                        <a:cs typeface="Janna LT" pitchFamily="2"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914400" rtl="1" eaLnBrk="1" latinLnBrk="0" hangingPunct="1">
                        <a:lnSpc>
                          <a:spcPct val="115000"/>
                        </a:lnSpc>
                        <a:spcBef>
                          <a:spcPts val="0"/>
                        </a:spcBef>
                        <a:spcAft>
                          <a:spcPts val="1000"/>
                        </a:spcAft>
                      </a:pPr>
                      <a:r>
                        <a:rPr lang="ar-SA" sz="1400" dirty="0"/>
                        <a:t>تحسين أدائي في مجال عملي أو دراستي ليكون في المراتب الأولى.</a:t>
                      </a:r>
                      <a:endParaRPr lang="en-US" sz="1400" b="0" kern="1200" dirty="0">
                        <a:solidFill>
                          <a:schemeClr val="tx1"/>
                        </a:solidFill>
                        <a:latin typeface="Janna LT" pitchFamily="2" charset="-78"/>
                        <a:ea typeface="+mn-ea"/>
                        <a:cs typeface="Janna LT" pitchFamily="2"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Competition - </a:t>
                      </a:r>
                      <a:r>
                        <a:rPr lang="ar-SA" dirty="0"/>
                        <a:t>المنافسة</a:t>
                      </a:r>
                    </a:p>
                    <a:p>
                      <a:pPr algn="ctr"/>
                      <a:endParaRPr lang="en-US"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75014909"/>
                  </a:ext>
                </a:extLst>
              </a:tr>
              <a:tr h="561979">
                <a:tc>
                  <a:txBody>
                    <a:bodyPr/>
                    <a:lstStyle/>
                    <a:p>
                      <a:pPr marL="0" marR="0" algn="ctr" defTabSz="914400" rtl="1" eaLnBrk="1" latinLnBrk="0" hangingPunct="1">
                        <a:lnSpc>
                          <a:spcPct val="115000"/>
                        </a:lnSpc>
                        <a:spcBef>
                          <a:spcPts val="0"/>
                        </a:spcBef>
                        <a:spcAft>
                          <a:spcPts val="1000"/>
                        </a:spcAft>
                      </a:pPr>
                      <a:r>
                        <a:rPr lang="ar-SA" sz="1200" dirty="0"/>
                        <a:t>استخدام تقنيات إدارة الوقت مثل تقنية </a:t>
                      </a:r>
                      <a:r>
                        <a:rPr lang="ar-SA" sz="1200" dirty="0" err="1"/>
                        <a:t>بومودورو</a:t>
                      </a:r>
                      <a:r>
                        <a:rPr lang="ar-SA" sz="1200" dirty="0"/>
                        <a:t>. </a:t>
                      </a:r>
                      <a:br>
                        <a:rPr lang="ar-SA" sz="1200" dirty="0"/>
                      </a:br>
                      <a:r>
                        <a:rPr lang="ar-SA" sz="1200" dirty="0"/>
                        <a:t>- وضع قائمة مهام يومية وأسبوعية ومراجعتها دوريًا. </a:t>
                      </a:r>
                      <a:br>
                        <a:rPr lang="ar-SA" sz="1200" dirty="0"/>
                      </a:br>
                      <a:r>
                        <a:rPr lang="ar-SA" sz="1200" dirty="0"/>
                        <a:t>- قياس مدى إنجازي بانتظام وتحليل أسباب التأخير إن وجدت.</a:t>
                      </a:r>
                      <a:endParaRPr lang="en-US" sz="1200" b="0" kern="1200" dirty="0">
                        <a:solidFill>
                          <a:schemeClr val="tx1"/>
                        </a:solidFill>
                        <a:latin typeface="Janna LT" pitchFamily="2" charset="-78"/>
                        <a:ea typeface="+mn-ea"/>
                        <a:cs typeface="Janna LT" pitchFamily="2"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ar-SA" sz="1400" dirty="0"/>
                        <a:t>زيادة إنتاجيتي وإنجاز المزيد من المهام بكفاءة.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Achiever -</a:t>
                      </a:r>
                      <a:r>
                        <a:rPr lang="ar-SA" dirty="0"/>
                        <a:t>المنجز </a:t>
                      </a:r>
                      <a:endParaRPr lang="en-US" dirty="0"/>
                    </a:p>
                    <a:p>
                      <a:endParaRPr lang="en-US" dirty="0"/>
                    </a:p>
                  </a:txBody>
                  <a:tcPr marL="45714" marR="45714" marT="22857" marB="228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445493"/>
                  </a:ext>
                </a:extLst>
              </a:tr>
              <a:tr h="561979">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200" dirty="0"/>
                        <a:t>- تخصيص وقت يومي للعمل في بيئة خالية من المشتتات. </a:t>
                      </a:r>
                      <a:br>
                        <a:rPr lang="ar-SA" sz="1200" dirty="0"/>
                      </a:br>
                      <a:r>
                        <a:rPr lang="ar-SA" sz="1200" dirty="0"/>
                        <a:t>- ممارسة التأمل أو التمارين الذهنية لتعزيز التركيز. </a:t>
                      </a:r>
                      <a:br>
                        <a:rPr lang="ar-SA" sz="1200" dirty="0"/>
                      </a:br>
                      <a:r>
                        <a:rPr lang="ar-SA" sz="1200" dirty="0"/>
                        <a:t>- تقليل استخدام الهاتف أو التطبيقات غير الضرورية أثناء العمل.</a:t>
                      </a:r>
                      <a:endParaRPr lang="en-US" sz="1100" b="0" kern="1200" dirty="0">
                        <a:solidFill>
                          <a:schemeClr val="tx1"/>
                        </a:solidFill>
                        <a:latin typeface="Janna LT" pitchFamily="2" charset="-78"/>
                        <a:ea typeface="+mn-ea"/>
                        <a:cs typeface="Janna LT" pitchFamily="2"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400" dirty="0"/>
                        <a:t>تطوير قدرتي على البقاء مركزًا لفترات أطول دون تشتت.</a:t>
                      </a:r>
                      <a:endParaRPr lang="en-US" sz="1400" b="0" kern="1200" dirty="0">
                        <a:solidFill>
                          <a:schemeClr val="tx1"/>
                        </a:solidFill>
                        <a:latin typeface="Janna LT" pitchFamily="2" charset="-78"/>
                        <a:ea typeface="+mn-ea"/>
                        <a:cs typeface="Janna LT" pitchFamily="2"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800" dirty="0"/>
                        <a:t>التركيز - </a:t>
                      </a:r>
                      <a:r>
                        <a:rPr lang="en-US" sz="1800" dirty="0"/>
                        <a:t>Focus</a:t>
                      </a:r>
                    </a:p>
                    <a:p>
                      <a:pPr marL="0" marR="0" lvl="0" indent="0" algn="ctr" defTabSz="914400" rtl="1" eaLnBrk="1" fontAlgn="auto" latinLnBrk="0" hangingPunct="1">
                        <a:lnSpc>
                          <a:spcPct val="115000"/>
                        </a:lnSpc>
                        <a:spcBef>
                          <a:spcPts val="0"/>
                        </a:spcBef>
                        <a:spcAft>
                          <a:spcPts val="1000"/>
                        </a:spcAft>
                        <a:buClrTx/>
                        <a:buSzTx/>
                        <a:buFontTx/>
                        <a:buNone/>
                        <a:tabLst/>
                        <a:defRPr/>
                      </a:pPr>
                      <a:endParaRPr lang="en-US" sz="700" b="0" kern="1200" dirty="0">
                        <a:solidFill>
                          <a:schemeClr val="tx1"/>
                        </a:solidFill>
                        <a:latin typeface="Janna LT" pitchFamily="2" charset="-78"/>
                        <a:ea typeface="+mn-ea"/>
                        <a:cs typeface="Janna LT" pitchFamily="2" charset="-78"/>
                      </a:endParaRPr>
                    </a:p>
                  </a:txBody>
                  <a:tcPr marL="42258" marR="42258" marT="21129" marB="211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522220"/>
                  </a:ext>
                </a:extLst>
              </a:tr>
              <a:tr h="561979">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200" dirty="0"/>
                        <a:t>- قراءة كتب ومقالات عن الابتكار والإبداع. </a:t>
                      </a:r>
                      <a:br>
                        <a:rPr lang="ar-SA" sz="1200" dirty="0"/>
                      </a:br>
                      <a:r>
                        <a:rPr lang="ar-SA" sz="1200" dirty="0"/>
                        <a:t>- المشاركة في ورش عمل لتحفيز التفكير الإبداعي. </a:t>
                      </a:r>
                      <a:br>
                        <a:rPr lang="ar-SA" sz="1200" dirty="0"/>
                      </a:br>
                      <a:r>
                        <a:rPr lang="ar-SA" sz="1200" dirty="0"/>
                        <a:t>- تخصيص وقت للعصف الذهني والتفكير في حلول غير تقليدية.</a:t>
                      </a:r>
                      <a:endParaRPr lang="en-US" sz="1200" b="0" kern="1200" dirty="0">
                        <a:solidFill>
                          <a:schemeClr val="tx1"/>
                        </a:solidFill>
                        <a:latin typeface="Janna LT" pitchFamily="2" charset="-78"/>
                        <a:ea typeface="+mn-ea"/>
                        <a:cs typeface="Janna LT" pitchFamily="2"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ar-SA" sz="1600" dirty="0"/>
                        <a:t>تعزيز قدرتي على التفكير الإبداعي وتوليد أفكار </a:t>
                      </a:r>
                      <a:r>
                        <a:rPr lang="ar-SA" sz="1400" dirty="0"/>
                        <a:t>جديدة</a:t>
                      </a:r>
                      <a:r>
                        <a:rPr lang="ar-SA" sz="1600"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t>Ideation - </a:t>
                      </a:r>
                      <a:r>
                        <a:rPr lang="ar-SA" dirty="0"/>
                        <a:t>الإبداع</a:t>
                      </a:r>
                    </a:p>
                    <a:p>
                      <a:br>
                        <a:rPr lang="ar-SA" sz="800" dirty="0"/>
                      </a:br>
                      <a:endParaRPr lang="en-US" sz="700" b="0" kern="1200" dirty="0">
                        <a:solidFill>
                          <a:schemeClr val="tx1"/>
                        </a:solidFill>
                        <a:latin typeface="Janna LT" pitchFamily="2" charset="-78"/>
                        <a:ea typeface="+mn-ea"/>
                        <a:cs typeface="Janna LT" pitchFamily="2" charset="-78"/>
                      </a:endParaRPr>
                    </a:p>
                  </a:txBody>
                  <a:tcPr marL="42258" marR="42258" marT="21129" marB="211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39888667"/>
                  </a:ext>
                </a:extLst>
              </a:tr>
              <a:tr h="561979">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200" dirty="0"/>
                        <a:t>- إنشاء جدول زمني يومي والالتزام به. </a:t>
                      </a:r>
                      <a:br>
                        <a:rPr lang="ar-SA" sz="1200" dirty="0"/>
                      </a:br>
                      <a:r>
                        <a:rPr lang="ar-SA" sz="1200" dirty="0"/>
                        <a:t>- ضبط منبهات أو </a:t>
                      </a:r>
                      <a:r>
                        <a:rPr lang="ar-SA" sz="1200" dirty="0" err="1"/>
                        <a:t>تذكيرات</a:t>
                      </a:r>
                      <a:r>
                        <a:rPr lang="ar-SA" sz="1200" dirty="0"/>
                        <a:t> للمهام المهمة. </a:t>
                      </a:r>
                      <a:br>
                        <a:rPr lang="ar-SA" sz="1200" dirty="0"/>
                      </a:br>
                      <a:r>
                        <a:rPr lang="ar-SA" sz="1200" dirty="0"/>
                        <a:t>- محاسبة نفسي بانتظام وتحليل مدى التزامي بخططي.</a:t>
                      </a:r>
                      <a:endParaRPr lang="en-US" sz="1100" b="0" kern="1200" dirty="0">
                        <a:solidFill>
                          <a:schemeClr val="tx1"/>
                        </a:solidFill>
                        <a:latin typeface="Janna LT" pitchFamily="2" charset="-78"/>
                        <a:ea typeface="+mn-ea"/>
                        <a:cs typeface="Janna LT" pitchFamily="2"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ar-SA" sz="1400" dirty="0"/>
                        <a:t>تحسين التزامي بالعادات الجيدة والخطط طويلة المدى.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t>Discipline -  </a:t>
                      </a:r>
                      <a:r>
                        <a:rPr lang="ar-SA" sz="1800" dirty="0" err="1"/>
                        <a:t>الإنضباط</a:t>
                      </a:r>
                      <a:endParaRPr lang="ar-SA" sz="1800" dirty="0"/>
                    </a:p>
                  </a:txBody>
                  <a:tcPr marL="42258" marR="42258" marT="21129" marB="211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26014937"/>
                  </a:ext>
                </a:extLst>
              </a:tr>
            </a:tbl>
          </a:graphicData>
        </a:graphic>
      </p:graphicFrame>
    </p:spTree>
    <p:extLst>
      <p:ext uri="{BB962C8B-B14F-4D97-AF65-F5344CB8AC3E}">
        <p14:creationId xmlns:p14="http://schemas.microsoft.com/office/powerpoint/2010/main" val="207489263"/>
      </p:ext>
    </p:extLst>
  </p:cSld>
  <p:clrMapOvr>
    <a:masterClrMapping/>
  </p:clrMapOvr>
  <p:transition spd="slow">
    <p:push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E85B8-E8B0-DF7F-67E2-41F6B11CE694}"/>
            </a:ext>
          </a:extLst>
        </p:cNvPr>
        <p:cNvGrpSpPr/>
        <p:nvPr/>
      </p:nvGrpSpPr>
      <p:grpSpPr>
        <a:xfrm>
          <a:off x="0" y="0"/>
          <a:ext cx="0" cy="0"/>
          <a:chOff x="0" y="0"/>
          <a:chExt cx="0" cy="0"/>
        </a:xfrm>
      </p:grpSpPr>
      <p:sp>
        <p:nvSpPr>
          <p:cNvPr id="7" name="Rectangle: Top Corners Rounded 6">
            <a:extLst>
              <a:ext uri="{FF2B5EF4-FFF2-40B4-BE49-F238E27FC236}">
                <a16:creationId xmlns:a16="http://schemas.microsoft.com/office/drawing/2014/main" id="{2F9D0C7A-9D3B-3A51-7A4A-1C7073EC1C1B}"/>
              </a:ext>
            </a:extLst>
          </p:cNvPr>
          <p:cNvSpPr/>
          <p:nvPr/>
        </p:nvSpPr>
        <p:spPr>
          <a:xfrm rot="5400000" flipV="1">
            <a:off x="12090706" y="3429000"/>
            <a:ext cx="202590" cy="0"/>
          </a:xfrm>
          <a:prstGeom prst="round2SameRect">
            <a:avLst>
              <a:gd name="adj1" fmla="val 0"/>
              <a:gd name="adj2" fmla="val 0"/>
            </a:avLst>
          </a:prstGeom>
          <a:solidFill>
            <a:srgbClr val="1109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8" name="Rectangle 27">
            <a:extLst>
              <a:ext uri="{FF2B5EF4-FFF2-40B4-BE49-F238E27FC236}">
                <a16:creationId xmlns:a16="http://schemas.microsoft.com/office/drawing/2014/main" id="{0EAE444D-2F90-D518-C7FE-CE7240FF1D6B}"/>
              </a:ext>
            </a:extLst>
          </p:cNvPr>
          <p:cNvSpPr/>
          <p:nvPr/>
        </p:nvSpPr>
        <p:spPr>
          <a:xfrm>
            <a:off x="-12304823" y="446"/>
            <a:ext cx="12191206" cy="11428512"/>
          </a:xfrm>
          <a:prstGeom prst="rect">
            <a:avLst/>
          </a:prstGeom>
          <a:gradFill>
            <a:gsLst>
              <a:gs pos="0">
                <a:srgbClr val="A434FF"/>
              </a:gs>
              <a:gs pos="75000">
                <a:srgbClr val="110939"/>
              </a:gs>
              <a:gs pos="99000">
                <a:srgbClr val="110939"/>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228554"/>
            <a:endParaRPr lang="en-SA" sz="900"/>
          </a:p>
        </p:txBody>
      </p:sp>
      <p:sp>
        <p:nvSpPr>
          <p:cNvPr id="2" name="مستطيل 1">
            <a:extLst>
              <a:ext uri="{FF2B5EF4-FFF2-40B4-BE49-F238E27FC236}">
                <a16:creationId xmlns:a16="http://schemas.microsoft.com/office/drawing/2014/main" id="{E9434EDE-2199-8F27-31E1-50205290CDC2}"/>
              </a:ext>
            </a:extLst>
          </p:cNvPr>
          <p:cNvSpPr/>
          <p:nvPr/>
        </p:nvSpPr>
        <p:spPr>
          <a:xfrm>
            <a:off x="240601" y="6256053"/>
            <a:ext cx="6440067" cy="4892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ar-SA" sz="900" dirty="0"/>
          </a:p>
        </p:txBody>
      </p:sp>
      <p:graphicFrame>
        <p:nvGraphicFramePr>
          <p:cNvPr id="3" name="Table 6">
            <a:extLst>
              <a:ext uri="{FF2B5EF4-FFF2-40B4-BE49-F238E27FC236}">
                <a16:creationId xmlns:a16="http://schemas.microsoft.com/office/drawing/2014/main" id="{FA347EE2-61C5-49A1-7AE8-4C08086345AF}"/>
              </a:ext>
            </a:extLst>
          </p:cNvPr>
          <p:cNvGraphicFramePr>
            <a:graphicFrameLocks noGrp="1"/>
          </p:cNvGraphicFramePr>
          <p:nvPr>
            <p:extLst>
              <p:ext uri="{D42A27DB-BD31-4B8C-83A1-F6EECF244321}">
                <p14:modId xmlns:p14="http://schemas.microsoft.com/office/powerpoint/2010/main" val="692304056"/>
              </p:ext>
            </p:extLst>
          </p:nvPr>
        </p:nvGraphicFramePr>
        <p:xfrm>
          <a:off x="540259" y="256374"/>
          <a:ext cx="10295568" cy="6000103"/>
        </p:xfrm>
        <a:graphic>
          <a:graphicData uri="http://schemas.openxmlformats.org/drawingml/2006/table">
            <a:tbl>
              <a:tblPr firstRow="1" bandRow="1">
                <a:tableStyleId>{5C22544A-7EE6-4342-B048-85BDC9FD1C3A}</a:tableStyleId>
              </a:tblPr>
              <a:tblGrid>
                <a:gridCol w="1384518">
                  <a:extLst>
                    <a:ext uri="{9D8B030D-6E8A-4147-A177-3AD203B41FA5}">
                      <a16:colId xmlns:a16="http://schemas.microsoft.com/office/drawing/2014/main" val="1549459106"/>
                    </a:ext>
                  </a:extLst>
                </a:gridCol>
                <a:gridCol w="1384518">
                  <a:extLst>
                    <a:ext uri="{9D8B030D-6E8A-4147-A177-3AD203B41FA5}">
                      <a16:colId xmlns:a16="http://schemas.microsoft.com/office/drawing/2014/main" val="4174486185"/>
                    </a:ext>
                  </a:extLst>
                </a:gridCol>
                <a:gridCol w="1384518">
                  <a:extLst>
                    <a:ext uri="{9D8B030D-6E8A-4147-A177-3AD203B41FA5}">
                      <a16:colId xmlns:a16="http://schemas.microsoft.com/office/drawing/2014/main" val="1194054848"/>
                    </a:ext>
                  </a:extLst>
                </a:gridCol>
                <a:gridCol w="3990129">
                  <a:extLst>
                    <a:ext uri="{9D8B030D-6E8A-4147-A177-3AD203B41FA5}">
                      <a16:colId xmlns:a16="http://schemas.microsoft.com/office/drawing/2014/main" val="4105006926"/>
                    </a:ext>
                  </a:extLst>
                </a:gridCol>
                <a:gridCol w="2151885">
                  <a:extLst>
                    <a:ext uri="{9D8B030D-6E8A-4147-A177-3AD203B41FA5}">
                      <a16:colId xmlns:a16="http://schemas.microsoft.com/office/drawing/2014/main" val="551543009"/>
                    </a:ext>
                  </a:extLst>
                </a:gridCol>
              </a:tblGrid>
              <a:tr h="514677">
                <a:tc gridSpan="5">
                  <a:txBody>
                    <a:bodyPr/>
                    <a:lstStyle/>
                    <a:p>
                      <a:pPr marL="0" marR="0" algn="ctr" defTabSz="914400" rtl="1" eaLnBrk="1" latinLnBrk="0" hangingPunct="1">
                        <a:lnSpc>
                          <a:spcPct val="115000"/>
                        </a:lnSpc>
                        <a:spcBef>
                          <a:spcPts val="0"/>
                        </a:spcBef>
                        <a:spcAft>
                          <a:spcPts val="1000"/>
                        </a:spcAft>
                      </a:pPr>
                      <a:r>
                        <a:rPr lang="ar-SA" sz="2000" b="1" kern="1200" dirty="0">
                          <a:solidFill>
                            <a:schemeClr val="bg1"/>
                          </a:solidFill>
                          <a:latin typeface="GE SS Two Bold" panose="020A0503020102020204" pitchFamily="18" charset="-78"/>
                          <a:ea typeface="GE SS Two Bold" panose="020A0503020102020204" pitchFamily="18" charset="-78"/>
                          <a:cs typeface="GE SS Two Bold" panose="020A0503020102020204" pitchFamily="18" charset="-78"/>
                        </a:rPr>
                        <a:t>نموذج الخطة التطويرية</a:t>
                      </a:r>
                      <a:endParaRPr lang="en-US" sz="2000" b="1" kern="1200" dirty="0">
                        <a:solidFill>
                          <a:schemeClr val="bg1"/>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0" marR="0" marT="0" marB="0" anchor="ctr">
                    <a:solidFill>
                      <a:srgbClr val="2C115D"/>
                    </a:solidFill>
                  </a:tcPr>
                </a:tc>
                <a:tc hMerge="1">
                  <a:txBody>
                    <a:bodyPr/>
                    <a:lstStyle/>
                    <a:p>
                      <a:pPr rtl="1"/>
                      <a:endParaRPr lang="ar-SA"/>
                    </a:p>
                  </a:txBody>
                  <a:tcPr/>
                </a:tc>
                <a:tc hMerge="1">
                  <a:txBody>
                    <a:bodyPr/>
                    <a:lstStyle/>
                    <a:p>
                      <a:pPr marL="0" marR="0" algn="ctr" defTabSz="914400" rtl="0" eaLnBrk="1" latinLnBrk="0" hangingPunct="1">
                        <a:lnSpc>
                          <a:spcPct val="115000"/>
                        </a:lnSpc>
                        <a:spcBef>
                          <a:spcPts val="0"/>
                        </a:spcBef>
                        <a:spcAft>
                          <a:spcPts val="1000"/>
                        </a:spcAft>
                      </a:pPr>
                      <a:endParaRPr lang="en-US" sz="1600" b="1" kern="1200" dirty="0">
                        <a:solidFill>
                          <a:schemeClr val="tx1"/>
                        </a:solidFill>
                        <a:latin typeface="Janna LT" pitchFamily="2" charset="-78"/>
                        <a:ea typeface="+mn-ea"/>
                        <a:cs typeface="Janna LT" pitchFamily="2" charset="-78"/>
                      </a:endParaRPr>
                    </a:p>
                  </a:txBody>
                  <a:tcPr marL="84528" marR="84528" marT="42264" marB="42264" anchor="ctr">
                    <a:solidFill>
                      <a:srgbClr val="86D3E6"/>
                    </a:solidFill>
                  </a:tcPr>
                </a:tc>
                <a:tc hMerge="1">
                  <a:txBody>
                    <a:bodyPr/>
                    <a:lstStyle/>
                    <a:p>
                      <a:pPr marL="0" marR="0" algn="ctr" defTabSz="914400" rtl="0" eaLnBrk="1" latinLnBrk="0" hangingPunct="1">
                        <a:lnSpc>
                          <a:spcPct val="115000"/>
                        </a:lnSpc>
                        <a:spcBef>
                          <a:spcPts val="0"/>
                        </a:spcBef>
                        <a:spcAft>
                          <a:spcPts val="1000"/>
                        </a:spcAft>
                      </a:pPr>
                      <a:endParaRPr lang="en-US" sz="1600" b="1" kern="1200" dirty="0">
                        <a:solidFill>
                          <a:schemeClr val="tx1"/>
                        </a:solidFill>
                        <a:latin typeface="Janna LT" pitchFamily="2" charset="-78"/>
                        <a:ea typeface="+mn-ea"/>
                        <a:cs typeface="Janna LT" pitchFamily="2" charset="-78"/>
                      </a:endParaRPr>
                    </a:p>
                  </a:txBody>
                  <a:tcPr marL="84528" marR="84528" marT="42264" marB="42264" anchor="ctr">
                    <a:solidFill>
                      <a:srgbClr val="86D3E6"/>
                    </a:solidFill>
                  </a:tcPr>
                </a:tc>
                <a:tc hMerge="1">
                  <a:txBody>
                    <a:bodyPr/>
                    <a:lstStyle/>
                    <a:p>
                      <a:pPr marL="0" marR="0" algn="ctr" defTabSz="914400" rtl="0" eaLnBrk="1" latinLnBrk="0" hangingPunct="1">
                        <a:lnSpc>
                          <a:spcPct val="115000"/>
                        </a:lnSpc>
                        <a:spcBef>
                          <a:spcPts val="0"/>
                        </a:spcBef>
                        <a:spcAft>
                          <a:spcPts val="1000"/>
                        </a:spcAft>
                      </a:pPr>
                      <a:endParaRPr lang="en-US" sz="1600" b="1" kern="1200" dirty="0">
                        <a:solidFill>
                          <a:schemeClr val="tx1"/>
                        </a:solidFill>
                        <a:latin typeface="Janna LT" pitchFamily="2" charset="-78"/>
                        <a:ea typeface="+mn-ea"/>
                        <a:cs typeface="Janna LT" pitchFamily="2" charset="-78"/>
                      </a:endParaRPr>
                    </a:p>
                  </a:txBody>
                  <a:tcPr marL="0" marR="0" marT="0" marB="0" anchor="ctr">
                    <a:solidFill>
                      <a:srgbClr val="86D3E6"/>
                    </a:solidFill>
                  </a:tcPr>
                </a:tc>
                <a:extLst>
                  <a:ext uri="{0D108BD9-81ED-4DB2-BD59-A6C34878D82A}">
                    <a16:rowId xmlns:a16="http://schemas.microsoft.com/office/drawing/2014/main" val="99904182"/>
                  </a:ext>
                </a:extLst>
              </a:tr>
              <a:tr h="514677">
                <a:tc>
                  <a:txBody>
                    <a:bodyPr/>
                    <a:lstStyle/>
                    <a:p>
                      <a:pPr marL="0" marR="0" algn="ctr" defTabSz="914400" rtl="0" eaLnBrk="1" latinLnBrk="0" hangingPunct="1">
                        <a:lnSpc>
                          <a:spcPct val="115000"/>
                        </a:lnSpc>
                        <a:spcBef>
                          <a:spcPts val="0"/>
                        </a:spcBef>
                        <a:spcAft>
                          <a:spcPts val="1000"/>
                        </a:spcAft>
                      </a:pPr>
                      <a:r>
                        <a:rPr lang="ar-SA"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rPr>
                        <a:t>التقييم</a:t>
                      </a:r>
                      <a:endParaRPr lang="en-US"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0" marR="0" marT="0" marB="0" anchor="ctr">
                    <a:solidFill>
                      <a:srgbClr val="A434FF"/>
                    </a:solidFill>
                  </a:tcPr>
                </a:tc>
                <a:tc>
                  <a:txBody>
                    <a:bodyPr/>
                    <a:lstStyle/>
                    <a:p>
                      <a:pPr marL="0" marR="0" algn="ctr" defTabSz="914400" rtl="0" eaLnBrk="1" latinLnBrk="0" hangingPunct="1">
                        <a:lnSpc>
                          <a:spcPct val="115000"/>
                        </a:lnSpc>
                        <a:spcBef>
                          <a:spcPts val="0"/>
                        </a:spcBef>
                        <a:spcAft>
                          <a:spcPts val="1000"/>
                        </a:spcAft>
                      </a:pPr>
                      <a:r>
                        <a:rPr lang="ar-SA"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rPr>
                        <a:t>نهاية التنفيذ</a:t>
                      </a:r>
                      <a:endParaRPr lang="en-US"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0" marR="0" marT="0" marB="0" anchor="ctr">
                    <a:solidFill>
                      <a:srgbClr val="A434FF"/>
                    </a:solidFill>
                  </a:tcPr>
                </a:tc>
                <a:tc>
                  <a:txBody>
                    <a:bodyPr/>
                    <a:lstStyle/>
                    <a:p>
                      <a:pPr marL="0" marR="0" algn="ctr" defTabSz="914400" rtl="0" eaLnBrk="1" latinLnBrk="0" hangingPunct="1">
                        <a:lnSpc>
                          <a:spcPct val="115000"/>
                        </a:lnSpc>
                        <a:spcBef>
                          <a:spcPts val="0"/>
                        </a:spcBef>
                        <a:spcAft>
                          <a:spcPts val="1000"/>
                        </a:spcAft>
                      </a:pPr>
                      <a:r>
                        <a:rPr lang="ar-SA"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rPr>
                        <a:t>بداية التنفيذ</a:t>
                      </a:r>
                      <a:endParaRPr lang="en-US"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69314" marR="69314" marT="34657" marB="34657" anchor="ctr">
                    <a:solidFill>
                      <a:srgbClr val="A434FF"/>
                    </a:solidFill>
                  </a:tcPr>
                </a:tc>
                <a:tc>
                  <a:txBody>
                    <a:bodyPr/>
                    <a:lstStyle/>
                    <a:p>
                      <a:pPr marL="0" marR="0" algn="ctr" defTabSz="914400" rtl="0" eaLnBrk="1" latinLnBrk="0" hangingPunct="1">
                        <a:lnSpc>
                          <a:spcPct val="115000"/>
                        </a:lnSpc>
                        <a:spcBef>
                          <a:spcPts val="0"/>
                        </a:spcBef>
                        <a:spcAft>
                          <a:spcPts val="1000"/>
                        </a:spcAft>
                      </a:pPr>
                      <a:r>
                        <a:rPr lang="ar-SA"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rPr>
                        <a:t>خطة العمل التطويرية</a:t>
                      </a:r>
                      <a:endParaRPr lang="en-US"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69314" marR="69314" marT="34657" marB="34657" anchor="ctr">
                    <a:solidFill>
                      <a:srgbClr val="A434FF"/>
                    </a:solidFill>
                  </a:tcPr>
                </a:tc>
                <a:tc>
                  <a:txBody>
                    <a:bodyPr/>
                    <a:lstStyle/>
                    <a:p>
                      <a:pPr marL="0" marR="0" algn="ctr" defTabSz="914400" rtl="0" eaLnBrk="1" latinLnBrk="0" hangingPunct="1">
                        <a:lnSpc>
                          <a:spcPct val="115000"/>
                        </a:lnSpc>
                        <a:spcBef>
                          <a:spcPts val="0"/>
                        </a:spcBef>
                        <a:spcAft>
                          <a:spcPts val="1000"/>
                        </a:spcAft>
                      </a:pPr>
                      <a:r>
                        <a:rPr lang="ar-SA"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rPr>
                        <a:t>الهدف الاستراتيجي</a:t>
                      </a:r>
                      <a:endParaRPr lang="en-US" sz="1600" b="1" kern="1200" dirty="0">
                        <a:solidFill>
                          <a:schemeClr val="bg1">
                            <a:lumMod val="95000"/>
                          </a:schemeClr>
                        </a:solidFill>
                        <a:latin typeface="GE SS Two Bold" panose="020A0503020102020204" pitchFamily="18" charset="-78"/>
                        <a:ea typeface="GE SS Two Bold" panose="020A0503020102020204" pitchFamily="18" charset="-78"/>
                        <a:cs typeface="GE SS Two Bold" panose="020A0503020102020204" pitchFamily="18" charset="-78"/>
                      </a:endParaRPr>
                    </a:p>
                  </a:txBody>
                  <a:tcPr marL="0" marR="0" marT="0" marB="0" anchor="ctr">
                    <a:solidFill>
                      <a:srgbClr val="A434FF"/>
                    </a:solidFill>
                  </a:tcPr>
                </a:tc>
                <a:extLst>
                  <a:ext uri="{0D108BD9-81ED-4DB2-BD59-A6C34878D82A}">
                    <a16:rowId xmlns:a16="http://schemas.microsoft.com/office/drawing/2014/main" val="1232269754"/>
                  </a:ext>
                </a:extLst>
              </a:tr>
              <a:tr h="809191">
                <a:tc>
                  <a:txBody>
                    <a:bodyPr/>
                    <a:lstStyle/>
                    <a:p>
                      <a:pPr marL="0" marR="0" algn="ctr" defTabSz="914400" rtl="0" eaLnBrk="1" latinLnBrk="0" hangingPunct="1">
                        <a:lnSpc>
                          <a:spcPct val="115000"/>
                        </a:lnSpc>
                        <a:spcBef>
                          <a:spcPts val="0"/>
                        </a:spcBef>
                        <a:spcAft>
                          <a:spcPts val="1000"/>
                        </a:spcAft>
                      </a:pPr>
                      <a:r>
                        <a:rPr lang="ar-SA"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قيم تقدمك، وسجل ملاحظاتك</a:t>
                      </a:r>
                      <a:endParaRPr lang="en-US"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marL="0" marR="0" algn="ctr" defTabSz="914400" rtl="0" eaLnBrk="1" latinLnBrk="0" hangingPunct="1">
                        <a:lnSpc>
                          <a:spcPct val="115000"/>
                        </a:lnSpc>
                        <a:spcBef>
                          <a:spcPts val="0"/>
                        </a:spcBef>
                        <a:spcAft>
                          <a:spcPts val="1000"/>
                        </a:spcAft>
                      </a:pPr>
                      <a:r>
                        <a:rPr lang="ar-SA"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حدد نهاية تنفيذ كل مهمة</a:t>
                      </a:r>
                      <a:endParaRPr lang="en-US"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marL="0" marR="0" algn="ctr" defTabSz="914400" rtl="0" eaLnBrk="1" latinLnBrk="0" hangingPunct="1">
                        <a:lnSpc>
                          <a:spcPct val="115000"/>
                        </a:lnSpc>
                        <a:spcBef>
                          <a:spcPts val="0"/>
                        </a:spcBef>
                        <a:spcAft>
                          <a:spcPts val="1000"/>
                        </a:spcAft>
                      </a:pPr>
                      <a:r>
                        <a:rPr lang="ar-SA"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حدد بداية تنفيذ كل مهمة</a:t>
                      </a:r>
                      <a:endParaRPr lang="en-US"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marL="0" marR="0" algn="ctr" defTabSz="914400" rtl="0" eaLnBrk="1" latinLnBrk="0" hangingPunct="1">
                        <a:lnSpc>
                          <a:spcPct val="115000"/>
                        </a:lnSpc>
                        <a:spcBef>
                          <a:spcPts val="0"/>
                        </a:spcBef>
                        <a:spcAft>
                          <a:spcPts val="1000"/>
                        </a:spcAft>
                      </a:pPr>
                      <a:r>
                        <a:rPr lang="ar-SA"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ماهي المعارف والمهارات والاتجاهات التي تريد  اكتسابها للوصول إلى أهدافك</a:t>
                      </a:r>
                      <a:endParaRPr lang="en-US"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marL="0" marR="0" algn="ctr" defTabSz="914400" rtl="0" eaLnBrk="1" latinLnBrk="0" hangingPunct="1">
                        <a:lnSpc>
                          <a:spcPct val="115000"/>
                        </a:lnSpc>
                        <a:spcBef>
                          <a:spcPts val="0"/>
                        </a:spcBef>
                        <a:spcAft>
                          <a:spcPts val="1000"/>
                        </a:spcAft>
                      </a:pPr>
                      <a:r>
                        <a:rPr lang="ar-SA"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rPr>
                        <a:t>الهدف الاستراتيجي الذي تأمل تحقيقه</a:t>
                      </a:r>
                      <a:endParaRPr lang="en-US"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B w="12700" cap="flat" cmpd="sng" algn="ctr">
                      <a:solidFill>
                        <a:schemeClr val="tx1"/>
                      </a:solidFill>
                      <a:prstDash val="solid"/>
                      <a:round/>
                      <a:headEnd type="none" w="med" len="med"/>
                      <a:tailEnd type="none" w="med" len="med"/>
                    </a:lnB>
                    <a:solidFill>
                      <a:schemeClr val="tx1">
                        <a:lumMod val="10000"/>
                        <a:lumOff val="90000"/>
                      </a:schemeClr>
                    </a:solidFill>
                  </a:tcPr>
                </a:tc>
                <a:extLst>
                  <a:ext uri="{0D108BD9-81ED-4DB2-BD59-A6C34878D82A}">
                    <a16:rowId xmlns:a16="http://schemas.microsoft.com/office/drawing/2014/main" val="266484983"/>
                  </a:ext>
                </a:extLst>
              </a:tr>
              <a:tr h="1012750">
                <a:tc>
                  <a:txBody>
                    <a:bodyPr/>
                    <a:lstStyle/>
                    <a:p>
                      <a:pPr marL="0" marR="0" algn="ctr" defTabSz="914400" rtl="1" eaLnBrk="1" latinLnBrk="0" hangingPunct="1">
                        <a:lnSpc>
                          <a:spcPct val="100000"/>
                        </a:lnSpc>
                        <a:spcBef>
                          <a:spcPts val="0"/>
                        </a:spcBef>
                        <a:spcAft>
                          <a:spcPts val="1000"/>
                        </a:spcAft>
                      </a:pPr>
                      <a:r>
                        <a:rPr lang="ar-SA" sz="1200" dirty="0"/>
                        <a:t>تقييم التقدم من خلال ملاحظات المديرين ومراجعة الأداء كل شهر</a:t>
                      </a:r>
                      <a:endParaRPr lang="ar-SA"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ar-SA" sz="1400" dirty="0"/>
                        <a:t>1 أغسطس 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400" dirty="0"/>
                        <a:t>1 أبريل 2025</a:t>
                      </a: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74983" marR="74983" marT="37491" marB="374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400" dirty="0"/>
                        <a:t>- اكتساب مهارات جديدة من خلال الدورات التدريبية. </a:t>
                      </a:r>
                      <a:br>
                        <a:rPr lang="ar-SA" sz="1400" dirty="0"/>
                      </a:br>
                      <a:r>
                        <a:rPr lang="ar-SA" sz="1400" dirty="0"/>
                        <a:t>- متابعة التطورات في مجالي وقراءة المقالات والكتب المتخصصة. </a:t>
                      </a:r>
                      <a:br>
                        <a:rPr lang="ar-SA" sz="1400" dirty="0"/>
                      </a:br>
                      <a:r>
                        <a:rPr lang="ar-SA" sz="1400" dirty="0"/>
                        <a:t>- طلب ملاحظات من المديرين والزملاء لتحسين الأداء.</a:t>
                      </a:r>
                      <a:endParaRPr lang="en-US" sz="1400" b="1"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74983" marR="74983" marT="37491" marB="374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ar-SA" dirty="0"/>
                        <a:t>تحسين الأداء المهني والتفوق في مجال عملي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F2F2F2"/>
                    </a:solidFill>
                  </a:tcPr>
                </a:tc>
                <a:extLst>
                  <a:ext uri="{0D108BD9-81ED-4DB2-BD59-A6C34878D82A}">
                    <a16:rowId xmlns:a16="http://schemas.microsoft.com/office/drawing/2014/main" val="2700455120"/>
                  </a:ext>
                </a:extLst>
              </a:tr>
              <a:tr h="772787">
                <a:tc>
                  <a:txBody>
                    <a:bodyPr/>
                    <a:lstStyle/>
                    <a:p>
                      <a:pPr marL="0" marR="0" algn="ctr" defTabSz="914400" rtl="1" eaLnBrk="1" latinLnBrk="0" hangingPunct="1">
                        <a:lnSpc>
                          <a:spcPct val="115000"/>
                        </a:lnSpc>
                        <a:spcBef>
                          <a:spcPts val="0"/>
                        </a:spcBef>
                        <a:spcAft>
                          <a:spcPts val="1000"/>
                        </a:spcAft>
                      </a:pPr>
                      <a:r>
                        <a:rPr lang="ar-SA" sz="1200" dirty="0"/>
                        <a:t>مراجعة عدد المهام المنجزة أسبوعيًا وتحليل الأسباب وراء أي تأخير.</a:t>
                      </a:r>
                      <a:endParaRPr lang="en-US"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ar-SA" sz="1400" dirty="0"/>
                        <a:t>5 يوليو 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ar-SA" sz="1400" dirty="0"/>
                        <a:t>5 أبريل 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914400" rtl="1" eaLnBrk="1" latinLnBrk="0" hangingPunct="1">
                        <a:lnSpc>
                          <a:spcPct val="115000"/>
                        </a:lnSpc>
                        <a:spcBef>
                          <a:spcPts val="0"/>
                        </a:spcBef>
                        <a:spcAft>
                          <a:spcPts val="1000"/>
                        </a:spcAft>
                      </a:pPr>
                      <a:r>
                        <a:rPr lang="ar-SA" sz="1400" dirty="0"/>
                        <a:t>- تطبيق تقنيات إدارة الوقت مثل </a:t>
                      </a:r>
                      <a:r>
                        <a:rPr lang="ar-SA" sz="1400" dirty="0" err="1"/>
                        <a:t>بومودورو</a:t>
                      </a:r>
                      <a:r>
                        <a:rPr lang="ar-SA" sz="1400" dirty="0"/>
                        <a:t>. </a:t>
                      </a:r>
                      <a:br>
                        <a:rPr lang="ar-SA" sz="1400" dirty="0"/>
                      </a:br>
                      <a:r>
                        <a:rPr lang="ar-SA" sz="1400" dirty="0"/>
                        <a:t>- وضع قائمة مهام يومية وأسبوعية. </a:t>
                      </a:r>
                      <a:br>
                        <a:rPr lang="ar-SA" sz="1400" dirty="0"/>
                      </a:br>
                      <a:r>
                        <a:rPr lang="ar-SA" sz="1400" dirty="0"/>
                        <a:t>- مراجعة الإنجازات وتحديد التحسينات كل أسبوع.</a:t>
                      </a:r>
                      <a:endParaRPr lang="en-US" sz="1400" b="1"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74983" marR="74983" marT="37491" marB="37491"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ar-SA" dirty="0"/>
                        <a:t>زيادة الإنتاجية والإنجاز في العمل</a:t>
                      </a:r>
                    </a:p>
                  </a:txBody>
                  <a:tcPr anchor="ctr">
                    <a:solidFill>
                      <a:schemeClr val="bg1">
                        <a:lumMod val="95000"/>
                      </a:schemeClr>
                    </a:solidFill>
                  </a:tcPr>
                </a:tc>
                <a:extLst>
                  <a:ext uri="{0D108BD9-81ED-4DB2-BD59-A6C34878D82A}">
                    <a16:rowId xmlns:a16="http://schemas.microsoft.com/office/drawing/2014/main" val="3751390492"/>
                  </a:ext>
                </a:extLst>
              </a:tr>
              <a:tr h="772212">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200" dirty="0"/>
                        <a:t>قياس مدة التركيز أثناء العمل وتحليل التحسن على مدار الشهرين.</a:t>
                      </a:r>
                      <a:endParaRPr lang="en-US"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400" dirty="0"/>
                        <a:t>10 يونيو 2025</a:t>
                      </a: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400" dirty="0"/>
                        <a:t>10 أبريل 2025</a:t>
                      </a: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914400" rtl="1" eaLnBrk="1" latinLnBrk="0" hangingPunct="1">
                        <a:lnSpc>
                          <a:spcPct val="115000"/>
                        </a:lnSpc>
                        <a:spcBef>
                          <a:spcPts val="0"/>
                        </a:spcBef>
                        <a:spcAft>
                          <a:spcPts val="1000"/>
                        </a:spcAft>
                      </a:pPr>
                      <a:r>
                        <a:rPr lang="ar-SA" sz="1400" dirty="0"/>
                        <a:t>- تخصيص ساعات يومية للعمل بدون أي مشتتات. </a:t>
                      </a:r>
                      <a:br>
                        <a:rPr lang="ar-SA" sz="1400" dirty="0"/>
                      </a:br>
                      <a:r>
                        <a:rPr lang="ar-SA" sz="1400" dirty="0"/>
                        <a:t>- ممارسة التأمل وتمارين التركيز. </a:t>
                      </a:r>
                      <a:br>
                        <a:rPr lang="ar-SA" sz="1400" dirty="0"/>
                      </a:br>
                      <a:r>
                        <a:rPr lang="ar-SA" sz="1400" dirty="0"/>
                        <a:t>- استخدام تطبيقات مثل "</a:t>
                      </a:r>
                      <a:r>
                        <a:rPr lang="en-US" sz="1400" dirty="0"/>
                        <a:t>Forest" </a:t>
                      </a:r>
                      <a:r>
                        <a:rPr lang="ar-SA" sz="1400" dirty="0"/>
                        <a:t>لإدارة التركيز.</a:t>
                      </a:r>
                      <a:endParaRPr lang="ar-SA" sz="1400" b="1"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ar-SA" dirty="0"/>
                        <a:t>تحسين التركيز وتقليل المشتتات</a:t>
                      </a:r>
                    </a:p>
                  </a:txBody>
                  <a:tcPr anchor="ctr">
                    <a:solidFill>
                      <a:schemeClr val="bg1">
                        <a:lumMod val="95000"/>
                      </a:schemeClr>
                    </a:solidFill>
                  </a:tcPr>
                </a:tc>
                <a:extLst>
                  <a:ext uri="{0D108BD9-81ED-4DB2-BD59-A6C34878D82A}">
                    <a16:rowId xmlns:a16="http://schemas.microsoft.com/office/drawing/2014/main" val="1723716566"/>
                  </a:ext>
                </a:extLst>
              </a:tr>
              <a:tr h="767243">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200" dirty="0"/>
                        <a:t>تقييم مدى تطبيق الأفكار الجديدة في العمل وتأثيرها على النتائج.</a:t>
                      </a:r>
                      <a:endParaRPr lang="en-US"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400" dirty="0"/>
                        <a:t>15 أغسطس 2025</a:t>
                      </a: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400" dirty="0"/>
                        <a:t>15 أبريل 2025</a:t>
                      </a: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914400" rtl="1" eaLnBrk="1" latinLnBrk="0" hangingPunct="1">
                        <a:lnSpc>
                          <a:spcPct val="115000"/>
                        </a:lnSpc>
                        <a:spcBef>
                          <a:spcPts val="0"/>
                        </a:spcBef>
                        <a:spcAft>
                          <a:spcPts val="1000"/>
                        </a:spcAft>
                      </a:pPr>
                      <a:r>
                        <a:rPr lang="ar-SA" sz="1400" dirty="0"/>
                        <a:t>الانضمام إلى ورش عمل حول الابتكار والإبداع. </a:t>
                      </a:r>
                      <a:br>
                        <a:rPr lang="ar-SA" sz="1400" dirty="0"/>
                      </a:br>
                      <a:r>
                        <a:rPr lang="ar-SA" sz="1400" dirty="0"/>
                        <a:t>- تجربة أساليب جديدة لحل المشكلات. </a:t>
                      </a:r>
                      <a:br>
                        <a:rPr lang="ar-SA" sz="1400" dirty="0"/>
                      </a:br>
                      <a:r>
                        <a:rPr lang="ar-SA" sz="1400" dirty="0"/>
                        <a:t>- المشاركة في جلسات العصف الذهني.</a:t>
                      </a:r>
                      <a:endParaRPr lang="ar-SA" sz="1400" b="1"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ar-SA" dirty="0"/>
                        <a:t>تعزيز الإبداع والتفكير الابتكاري</a:t>
                      </a:r>
                    </a:p>
                  </a:txBody>
                  <a:tcPr anchor="ctr">
                    <a:solidFill>
                      <a:schemeClr val="bg1">
                        <a:lumMod val="95000"/>
                      </a:schemeClr>
                    </a:solidFill>
                  </a:tcPr>
                </a:tc>
                <a:extLst>
                  <a:ext uri="{0D108BD9-81ED-4DB2-BD59-A6C34878D82A}">
                    <a16:rowId xmlns:a16="http://schemas.microsoft.com/office/drawing/2014/main" val="3697619380"/>
                  </a:ext>
                </a:extLst>
              </a:tr>
              <a:tr h="767243">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200" dirty="0"/>
                        <a:t>مراجعة مدى الالتزام بالخطة وتحليل العقبات التي واجهتها.</a:t>
                      </a:r>
                      <a:endParaRPr lang="en-US" sz="12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400" dirty="0"/>
                        <a:t>20 يوليو 2025</a:t>
                      </a: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15000"/>
                        </a:lnSpc>
                        <a:spcBef>
                          <a:spcPts val="0"/>
                        </a:spcBef>
                        <a:spcAft>
                          <a:spcPts val="1000"/>
                        </a:spcAft>
                        <a:buClrTx/>
                        <a:buSzTx/>
                        <a:buFontTx/>
                        <a:buNone/>
                        <a:tabLst/>
                        <a:defRPr/>
                      </a:pPr>
                      <a:r>
                        <a:rPr lang="ar-SA" sz="1400" dirty="0"/>
                        <a:t>20 أبريل 2025</a:t>
                      </a:r>
                      <a:endParaRPr lang="en-US" sz="1400" b="0"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914400" rtl="1" eaLnBrk="1" latinLnBrk="0" hangingPunct="1">
                        <a:lnSpc>
                          <a:spcPct val="115000"/>
                        </a:lnSpc>
                        <a:spcBef>
                          <a:spcPts val="0"/>
                        </a:spcBef>
                        <a:spcAft>
                          <a:spcPts val="1000"/>
                        </a:spcAft>
                      </a:pPr>
                      <a:r>
                        <a:rPr lang="ar-SA" sz="1400" dirty="0"/>
                        <a:t>إنشاء جدول يومي والالتزام به. </a:t>
                      </a:r>
                      <a:br>
                        <a:rPr lang="ar-SA" sz="1400" dirty="0"/>
                      </a:br>
                      <a:r>
                        <a:rPr lang="ar-SA" sz="1400" dirty="0"/>
                        <a:t>- تقليل العادات غير المنتجة وزيادة التركيز على الأهداف. </a:t>
                      </a:r>
                      <a:br>
                        <a:rPr lang="ar-SA" sz="1400" dirty="0"/>
                      </a:br>
                      <a:r>
                        <a:rPr lang="ar-SA" sz="1400" dirty="0"/>
                        <a:t>- استخدام دفتر يوميات لمتابعة الإنجازات والانضباط.</a:t>
                      </a:r>
                      <a:endParaRPr lang="ar-SA" sz="1400" b="1" kern="1200" dirty="0">
                        <a:solidFill>
                          <a:schemeClr val="tx1"/>
                        </a:solidFill>
                        <a:latin typeface="GE SS Two Light" panose="020A0503020102020204" pitchFamily="18" charset="-78"/>
                        <a:ea typeface="GE SS Two Light" panose="020A0503020102020204" pitchFamily="18" charset="-78"/>
                        <a:cs typeface="GE SS Two Light" panose="020A0503020102020204" pitchFamily="18" charset="-78"/>
                      </a:endParaRPr>
                    </a:p>
                  </a:txBody>
                  <a:tcPr marL="69314" marR="69314" marT="34657" marB="34657"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ar-SA" dirty="0"/>
                        <a:t>تطوير مهارات الالتزام والانضباط الشخصي</a:t>
                      </a:r>
                    </a:p>
                  </a:txBody>
                  <a:tcPr anchor="ctr">
                    <a:solidFill>
                      <a:schemeClr val="bg1">
                        <a:lumMod val="95000"/>
                      </a:schemeClr>
                    </a:solidFill>
                  </a:tcPr>
                </a:tc>
                <a:extLst>
                  <a:ext uri="{0D108BD9-81ED-4DB2-BD59-A6C34878D82A}">
                    <a16:rowId xmlns:a16="http://schemas.microsoft.com/office/drawing/2014/main" val="3091578114"/>
                  </a:ext>
                </a:extLst>
              </a:tr>
            </a:tbl>
          </a:graphicData>
        </a:graphic>
      </p:graphicFrame>
    </p:spTree>
    <p:extLst>
      <p:ext uri="{BB962C8B-B14F-4D97-AF65-F5344CB8AC3E}">
        <p14:creationId xmlns:p14="http://schemas.microsoft.com/office/powerpoint/2010/main" val="3655218967"/>
      </p:ext>
    </p:extLst>
  </p:cSld>
  <p:clrMapOvr>
    <a:masterClrMapping/>
  </p:clrMapOvr>
  <p:transition spd="slow">
    <p:push dir="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508</TotalTime>
  <Words>626</Words>
  <Application>Microsoft Office PowerPoint</Application>
  <PresentationFormat>شاشة عريضة</PresentationFormat>
  <Paragraphs>67</Paragraphs>
  <Slides>3</Slides>
  <Notes>1</Notes>
  <HiddenSlides>0</HiddenSlides>
  <MMClips>0</MMClips>
  <ScaleCrop>false</ScaleCrop>
  <HeadingPairs>
    <vt:vector size="6" baseType="variant">
      <vt:variant>
        <vt:lpstr>الخطوط المستخدمة</vt:lpstr>
      </vt:variant>
      <vt:variant>
        <vt:i4>9</vt:i4>
      </vt:variant>
      <vt:variant>
        <vt:lpstr>نسق</vt:lpstr>
      </vt:variant>
      <vt:variant>
        <vt:i4>1</vt:i4>
      </vt:variant>
      <vt:variant>
        <vt:lpstr>عناوين الشرائح</vt:lpstr>
      </vt:variant>
      <vt:variant>
        <vt:i4>3</vt:i4>
      </vt:variant>
    </vt:vector>
  </HeadingPairs>
  <TitlesOfParts>
    <vt:vector size="13" baseType="lpstr">
      <vt:lpstr>Aptos</vt:lpstr>
      <vt:lpstr>Arial</vt:lpstr>
      <vt:lpstr>Calibri</vt:lpstr>
      <vt:lpstr>Calibri Light</vt:lpstr>
      <vt:lpstr>GE SS Two Bold</vt:lpstr>
      <vt:lpstr>GE SS Two Light</vt:lpstr>
      <vt:lpstr>Helvetica Neue</vt:lpstr>
      <vt:lpstr>Janna LT</vt:lpstr>
      <vt:lpstr>Times New Roman</vt:lpstr>
      <vt:lpstr>Office Theme</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فواز دخيل عواد الهزيمي</cp:lastModifiedBy>
  <cp:revision>15</cp:revision>
  <dcterms:created xsi:type="dcterms:W3CDTF">2024-07-25T16:29:18Z</dcterms:created>
  <dcterms:modified xsi:type="dcterms:W3CDTF">2025-03-26T19:40:34Z</dcterms:modified>
</cp:coreProperties>
</file>