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1797" r:id="rId2"/>
    <p:sldId id="2107" r:id="rId3"/>
    <p:sldId id="2106" r:id="rId4"/>
    <p:sldId id="2108" r:id="rId5"/>
    <p:sldId id="2109" r:id="rId6"/>
    <p:sldId id="2110" r:id="rId7"/>
    <p:sldId id="211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AD48"/>
    <a:srgbClr val="1B677F"/>
    <a:srgbClr val="1C1542"/>
    <a:srgbClr val="A435FE"/>
    <a:srgbClr val="8A888F"/>
    <a:srgbClr val="1BB3C4"/>
    <a:srgbClr val="11093B"/>
    <a:srgbClr val="E7A722"/>
    <a:srgbClr val="92C740"/>
    <a:srgbClr val="0A0E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57" d="100"/>
          <a:sy n="157" d="100"/>
        </p:scale>
        <p:origin x="810"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A25CE3C-4F24-465F-ABA9-30B06FBEF4C0}" type="datetimeFigureOut">
              <a:rPr lang="ar-SA" smtClean="0"/>
              <a:t>27/09/1446</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43DF759-8B0A-40B0-AD70-88767C8F3970}" type="slidenum">
              <a:rPr lang="ar-SA" smtClean="0"/>
              <a:t>‹#›</a:t>
            </a:fld>
            <a:endParaRPr lang="ar-SA"/>
          </a:p>
        </p:txBody>
      </p:sp>
    </p:spTree>
    <p:extLst>
      <p:ext uri="{BB962C8B-B14F-4D97-AF65-F5344CB8AC3E}">
        <p14:creationId xmlns:p14="http://schemas.microsoft.com/office/powerpoint/2010/main" val="112062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E502A053-9E28-4D4C-B446-3C2814735BD1}" type="slidenum">
              <a:rPr lang="en-US" smtClean="0"/>
              <a:t>1</a:t>
            </a:fld>
            <a:endParaRPr lang="en-US"/>
          </a:p>
        </p:txBody>
      </p:sp>
    </p:spTree>
    <p:extLst>
      <p:ext uri="{BB962C8B-B14F-4D97-AF65-F5344CB8AC3E}">
        <p14:creationId xmlns:p14="http://schemas.microsoft.com/office/powerpoint/2010/main" val="4009986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7FCCE4-E5B8-4827-BBF9-96AA96485A88}"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540408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71424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314803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431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1898095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7FCCE4-E5B8-4827-BBF9-96AA96485A88}" type="datetimeFigureOut">
              <a:rPr lang="en-US" smtClean="0"/>
              <a:t>3/26/2025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062047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7FCCE4-E5B8-4827-BBF9-96AA96485A88}"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1961217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7FCCE4-E5B8-4827-BBF9-96AA96485A88}" type="datetimeFigureOut">
              <a:rPr lang="en-US" smtClean="0"/>
              <a:t>3/26/2025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953407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7FCCE4-E5B8-4827-BBF9-96AA96485A88}" type="datetimeFigureOut">
              <a:rPr lang="en-US" smtClean="0"/>
              <a:t>3/26/2025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293525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7FCCE4-E5B8-4827-BBF9-96AA96485A88}" type="datetimeFigureOut">
              <a:rPr lang="en-US" smtClean="0"/>
              <a:t>3/26/2025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2293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7FCCE4-E5B8-4827-BBF9-96AA96485A88}"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237747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7FCCE4-E5B8-4827-BBF9-96AA96485A88}" type="datetimeFigureOut">
              <a:rPr lang="en-US" smtClean="0"/>
              <a:t>3/26/2025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2094827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FCCE4-E5B8-4827-BBF9-96AA96485A88}" type="datetimeFigureOut">
              <a:rPr lang="en-US" smtClean="0"/>
              <a:t>3/26/2025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C9119-0469-431D-BE00-7E3AF7536024}" type="slidenum">
              <a:rPr lang="en-US" smtClean="0"/>
              <a:t>‹#›</a:t>
            </a:fld>
            <a:endParaRPr lang="en-US"/>
          </a:p>
        </p:txBody>
      </p:sp>
    </p:spTree>
    <p:extLst>
      <p:ext uri="{BB962C8B-B14F-4D97-AF65-F5344CB8AC3E}">
        <p14:creationId xmlns:p14="http://schemas.microsoft.com/office/powerpoint/2010/main" val="506351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90A3B87-DA19-5B06-B6AE-E6E4B2FDCE34}"/>
              </a:ext>
            </a:extLst>
          </p:cNvPr>
          <p:cNvSpPr/>
          <p:nvPr/>
        </p:nvSpPr>
        <p:spPr>
          <a:xfrm>
            <a:off x="1"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sz="900"/>
          </a:p>
        </p:txBody>
      </p:sp>
      <p:pic>
        <p:nvPicPr>
          <p:cNvPr id="3" name="Picture 2" descr="A group of black figures&#10;&#10;Description automatically generated">
            <a:extLst>
              <a:ext uri="{FF2B5EF4-FFF2-40B4-BE49-F238E27FC236}">
                <a16:creationId xmlns:a16="http://schemas.microsoft.com/office/drawing/2014/main" id="{8ACB5527-B2EB-E19C-F0E7-02D8F6F675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 y="446"/>
            <a:ext cx="12190412" cy="6857107"/>
          </a:xfrm>
          <a:prstGeom prst="rect">
            <a:avLst/>
          </a:prstGeom>
        </p:spPr>
      </p:pic>
      <p:sp>
        <p:nvSpPr>
          <p:cNvPr id="25" name="TextBox 24">
            <a:extLst>
              <a:ext uri="{FF2B5EF4-FFF2-40B4-BE49-F238E27FC236}">
                <a16:creationId xmlns:a16="http://schemas.microsoft.com/office/drawing/2014/main" id="{ABDC2006-B2FC-514A-7A3A-8642012E9E5F}"/>
              </a:ext>
            </a:extLst>
          </p:cNvPr>
          <p:cNvSpPr txBox="1"/>
          <p:nvPr/>
        </p:nvSpPr>
        <p:spPr>
          <a:xfrm>
            <a:off x="375509" y="786595"/>
            <a:ext cx="1724874" cy="830868"/>
          </a:xfrm>
          <a:prstGeom prst="rect">
            <a:avLst/>
          </a:prstGeom>
          <a:noFill/>
        </p:spPr>
        <p:txBody>
          <a:bodyPr wrap="square" rtlCol="0" anchor="ctr">
            <a:spAutoFit/>
          </a:bodyPr>
          <a:lstStyle/>
          <a:p>
            <a:pPr algn="ctr"/>
            <a:r>
              <a:rPr lang="en-US" sz="4799" b="1" dirty="0">
                <a:solidFill>
                  <a:srgbClr val="E6E9EE"/>
                </a:solidFill>
                <a:latin typeface="Helvetica Neue" panose="02000503000000020004" pitchFamily="2" charset="0"/>
                <a:ea typeface="Helvetica Neue" panose="02000503000000020004" pitchFamily="2" charset="0"/>
                <a:cs typeface="Helvetica Neue" panose="02000503000000020004" pitchFamily="2" charset="0"/>
              </a:rPr>
              <a:t>2025</a:t>
            </a:r>
          </a:p>
        </p:txBody>
      </p:sp>
      <p:sp>
        <p:nvSpPr>
          <p:cNvPr id="27" name="object 8">
            <a:extLst>
              <a:ext uri="{FF2B5EF4-FFF2-40B4-BE49-F238E27FC236}">
                <a16:creationId xmlns:a16="http://schemas.microsoft.com/office/drawing/2014/main" id="{E2ED2E6F-EA6C-A7A1-B06D-A0F0286F6B90}"/>
              </a:ext>
            </a:extLst>
          </p:cNvPr>
          <p:cNvSpPr txBox="1">
            <a:spLocks/>
          </p:cNvSpPr>
          <p:nvPr/>
        </p:nvSpPr>
        <p:spPr>
          <a:xfrm>
            <a:off x="7734278" y="2033241"/>
            <a:ext cx="2563739" cy="1243672"/>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3999" b="1" dirty="0">
                <a:solidFill>
                  <a:srgbClr val="E6E9EE"/>
                </a:solidFill>
                <a:latin typeface="GE SS Two Bold" panose="020A0503020102020204" pitchFamily="18" charset="-78"/>
                <a:ea typeface="GE SS Two Bold" panose="020A0503020102020204" pitchFamily="18" charset="-78"/>
                <a:cs typeface="GE SS Two Bold" panose="020A0503020102020204" pitchFamily="18" charset="-78"/>
              </a:rPr>
              <a:t>الخطة القيادية</a:t>
            </a:r>
            <a:endParaRPr lang="en-GB" sz="3999" b="1" dirty="0">
              <a:solidFill>
                <a:srgbClr val="E6E9EE"/>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73" name="Oval 72">
            <a:extLst>
              <a:ext uri="{FF2B5EF4-FFF2-40B4-BE49-F238E27FC236}">
                <a16:creationId xmlns:a16="http://schemas.microsoft.com/office/drawing/2014/main" id="{97366585-D53F-D0FA-1E00-0431CB55D423}"/>
              </a:ext>
            </a:extLst>
          </p:cNvPr>
          <p:cNvSpPr/>
          <p:nvPr/>
        </p:nvSpPr>
        <p:spPr>
          <a:xfrm>
            <a:off x="3444880" y="2372366"/>
            <a:ext cx="2988667" cy="2988667"/>
          </a:xfrm>
          <a:prstGeom prst="ellipse">
            <a:avLst/>
          </a:prstGeom>
          <a:noFill/>
          <a:ln w="38100">
            <a:gradFill flip="none" rotWithShape="1">
              <a:gsLst>
                <a:gs pos="0">
                  <a:srgbClr val="A434FF"/>
                </a:gs>
                <a:gs pos="66000">
                  <a:srgbClr val="A434FF"/>
                </a:gs>
                <a:gs pos="100000">
                  <a:schemeClr val="tx1">
                    <a:lumMod val="10000"/>
                    <a:lumOff val="90000"/>
                  </a:schemeClr>
                </a:gs>
              </a:gsLst>
              <a:path path="rect">
                <a:fillToRect l="100000" t="100000"/>
              </a:path>
              <a:tileRect r="-100000" b="-100000"/>
            </a:gradFill>
          </a:ln>
          <a:effectLst>
            <a:outerShdw blurRad="317500" sx="98000" sy="98000" algn="ctr" rotWithShape="0">
              <a:srgbClr val="110939">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defRPr/>
            </a:pPr>
            <a:endParaRPr lang="en-US" sz="900">
              <a:solidFill>
                <a:srgbClr val="FFFFFF"/>
              </a:solidFill>
              <a:latin typeface="Calibri"/>
            </a:endParaRPr>
          </a:p>
        </p:txBody>
      </p:sp>
      <p:cxnSp>
        <p:nvCxnSpPr>
          <p:cNvPr id="76" name="Straight Connector 75">
            <a:extLst>
              <a:ext uri="{FF2B5EF4-FFF2-40B4-BE49-F238E27FC236}">
                <a16:creationId xmlns:a16="http://schemas.microsoft.com/office/drawing/2014/main" id="{A5619116-2C68-1D6A-BE1D-538D46B8CEB2}"/>
              </a:ext>
            </a:extLst>
          </p:cNvPr>
          <p:cNvCxnSpPr/>
          <p:nvPr/>
        </p:nvCxnSpPr>
        <p:spPr>
          <a:xfrm>
            <a:off x="583185" y="1618884"/>
            <a:ext cx="1343336" cy="0"/>
          </a:xfrm>
          <a:prstGeom prst="line">
            <a:avLst/>
          </a:prstGeom>
          <a:ln w="57150">
            <a:solidFill>
              <a:srgbClr val="110939"/>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616D166-64EA-C9E8-EF01-B42D2BF42273}"/>
              </a:ext>
            </a:extLst>
          </p:cNvPr>
          <p:cNvCxnSpPr>
            <a:cxnSpLocks/>
          </p:cNvCxnSpPr>
          <p:nvPr/>
        </p:nvCxnSpPr>
        <p:spPr>
          <a:xfrm>
            <a:off x="7734277" y="4101386"/>
            <a:ext cx="1343336" cy="0"/>
          </a:xfrm>
          <a:prstGeom prst="line">
            <a:avLst/>
          </a:prstGeom>
          <a:ln w="57150">
            <a:solidFill>
              <a:srgbClr val="110939"/>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5BF0767C-4BF3-5620-1D09-950BE139B823}"/>
              </a:ext>
            </a:extLst>
          </p:cNvPr>
          <p:cNvSpPr/>
          <p:nvPr/>
        </p:nvSpPr>
        <p:spPr>
          <a:xfrm>
            <a:off x="5837452" y="8820324"/>
            <a:ext cx="4893437" cy="3797193"/>
          </a:xfrm>
          <a:prstGeom prst="rect">
            <a:avLst/>
          </a:prstGeom>
        </p:spPr>
        <p:txBody>
          <a:bodyPr wrap="square">
            <a:spAutoFit/>
          </a:bodyPr>
          <a:lstStyle/>
          <a:p>
            <a:pPr algn="justLow" rtl="1">
              <a:lnSpc>
                <a:spcPct val="150000"/>
              </a:lnSpc>
            </a:pPr>
            <a:r>
              <a:rPr lang="ar-SA" kern="100" dirty="0">
                <a:solidFill>
                  <a:schemeClr val="bg1"/>
                </a:solidFill>
                <a:latin typeface="Times New Roman" panose="02020603050405020304" pitchFamily="18" charset="0"/>
                <a:ea typeface="Aptos" panose="020B0004020202020204" pitchFamily="34" charset="0"/>
                <a:cs typeface="GE SS Two Light" panose="020A0503020102020204" pitchFamily="18" charset="-78"/>
              </a:rPr>
              <a:t>برنامج سمتي لتمكين القيادات المجتمعية ينطلق من احتياجات المستفيدين ومعرفة نقاط القوة لديهم، وتحديد الرؤية الشخصية في مجالاتهم المؤثرة في المجتمع، وإعداد الخطط القيادية وتحكيمها، ثم تأهيل المستفيدين في الكفايات المشتركة للتأهيل الشخصي والقيادي وكفايات التأثير المجتمعي، لنصل إلى قيادات يمتلكون مشاريع مجتمعية مؤثرة، وينتقلون من دائرة التميز الشخصي إلى الإنتاجية والقيادة المجتمعية.</a:t>
            </a:r>
            <a:endParaRPr lang="en-SA" kern="100" dirty="0">
              <a:solidFill>
                <a:schemeClr val="bg1"/>
              </a:solidFill>
              <a:latin typeface="Times New Roman" panose="02020603050405020304" pitchFamily="18" charset="0"/>
              <a:ea typeface="Aptos" panose="020B0004020202020204" pitchFamily="34" charset="0"/>
              <a:cs typeface="Traditional Arabic" pitchFamily="2" charset="-78"/>
            </a:endParaRPr>
          </a:p>
        </p:txBody>
      </p:sp>
      <p:sp>
        <p:nvSpPr>
          <p:cNvPr id="84" name="Title 1">
            <a:extLst>
              <a:ext uri="{FF2B5EF4-FFF2-40B4-BE49-F238E27FC236}">
                <a16:creationId xmlns:a16="http://schemas.microsoft.com/office/drawing/2014/main" id="{C509DA09-ABAB-4F4D-8EA6-7541440D8E8F}"/>
              </a:ext>
            </a:extLst>
          </p:cNvPr>
          <p:cNvSpPr txBox="1">
            <a:spLocks/>
          </p:cNvSpPr>
          <p:nvPr/>
        </p:nvSpPr>
        <p:spPr>
          <a:xfrm>
            <a:off x="5745803" y="7014380"/>
            <a:ext cx="5076736" cy="738726"/>
          </a:xfrm>
          <a:prstGeom prst="rect">
            <a:avLst/>
          </a:prstGeom>
        </p:spPr>
        <p:txBody>
          <a:bodyPr/>
          <a:lstStyle>
            <a:lvl1pPr algn="l" defTabSz="895065"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a:lstStyle>
          <a:p>
            <a:pPr algn="ctr"/>
            <a:r>
              <a:rPr lang="ar-SA" sz="3999" b="1"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برنـامج سمتــي</a:t>
            </a:r>
            <a:endParaRPr lang="en-GB" sz="2999" b="1"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85" name="Rectangle 84">
            <a:extLst>
              <a:ext uri="{FF2B5EF4-FFF2-40B4-BE49-F238E27FC236}">
                <a16:creationId xmlns:a16="http://schemas.microsoft.com/office/drawing/2014/main" id="{79CBF743-0269-0942-A218-65A8D3285318}"/>
              </a:ext>
            </a:extLst>
          </p:cNvPr>
          <p:cNvSpPr/>
          <p:nvPr/>
        </p:nvSpPr>
        <p:spPr>
          <a:xfrm>
            <a:off x="5835995" y="7768662"/>
            <a:ext cx="4896352" cy="421654"/>
          </a:xfrm>
          <a:prstGeom prst="rect">
            <a:avLst/>
          </a:prstGeom>
        </p:spPr>
        <p:txBody>
          <a:bodyPr wrap="square">
            <a:spAutoFit/>
          </a:bodyPr>
          <a:lstStyle/>
          <a:p>
            <a:pPr algn="ctr">
              <a:lnSpc>
                <a:spcPct val="107000"/>
              </a:lnSpc>
              <a:spcAft>
                <a:spcPts val="800"/>
              </a:spcAft>
            </a:pPr>
            <a:r>
              <a:rPr lang="ar-SA" sz="2000" kern="0" dirty="0">
                <a:solidFill>
                  <a:schemeClr val="accent6">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rPr>
              <a:t>لتمكين القيادات المجتمعية</a:t>
            </a:r>
            <a:endParaRPr lang="en-GB" sz="2000" kern="100" dirty="0">
              <a:solidFill>
                <a:schemeClr val="accent6">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5" name="object 8">
            <a:extLst>
              <a:ext uri="{FF2B5EF4-FFF2-40B4-BE49-F238E27FC236}">
                <a16:creationId xmlns:a16="http://schemas.microsoft.com/office/drawing/2014/main" id="{27AEE294-9CD2-463B-A122-F688D5FF94DA}"/>
              </a:ext>
            </a:extLst>
          </p:cNvPr>
          <p:cNvSpPr txBox="1">
            <a:spLocks/>
          </p:cNvSpPr>
          <p:nvPr/>
        </p:nvSpPr>
        <p:spPr>
          <a:xfrm>
            <a:off x="7734278" y="3311999"/>
            <a:ext cx="2563739" cy="351376"/>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برنامج بوصلة الطاقات</a:t>
            </a:r>
            <a:endParaRPr lang="en-GB"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pic>
        <p:nvPicPr>
          <p:cNvPr id="9" name="Picture 8" descr="A black and white logo&#10;&#10;Description automatically generated">
            <a:extLst>
              <a:ext uri="{FF2B5EF4-FFF2-40B4-BE49-F238E27FC236}">
                <a16:creationId xmlns:a16="http://schemas.microsoft.com/office/drawing/2014/main" id="{03C8F826-DC9E-CCCF-0585-E839091FBC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4501" y="5689992"/>
            <a:ext cx="1966224" cy="973055"/>
          </a:xfrm>
          <a:prstGeom prst="rect">
            <a:avLst/>
          </a:prstGeom>
        </p:spPr>
      </p:pic>
      <p:pic>
        <p:nvPicPr>
          <p:cNvPr id="4" name="صورة 3" descr="صورة تحتوي على طعام, علامة, رسم&#10;&#10;تم إنشاء الوصف تلقائياً">
            <a:extLst>
              <a:ext uri="{FF2B5EF4-FFF2-40B4-BE49-F238E27FC236}">
                <a16:creationId xmlns:a16="http://schemas.microsoft.com/office/drawing/2014/main" id="{45008EDD-A46E-8BFD-F1FA-B94B7CFFA32F}"/>
              </a:ext>
            </a:extLst>
          </p:cNvPr>
          <p:cNvPicPr>
            <a:picLocks noChangeAspect="1"/>
          </p:cNvPicPr>
          <p:nvPr/>
        </p:nvPicPr>
        <p:blipFill>
          <a:blip r:embed="rId5">
            <a:biLevel thresh="25000"/>
          </a:blip>
          <a:stretch>
            <a:fillRect/>
          </a:stretch>
        </p:blipFill>
        <p:spPr>
          <a:xfrm>
            <a:off x="10540835" y="6007094"/>
            <a:ext cx="1313236" cy="572158"/>
          </a:xfrm>
          <a:prstGeom prst="rect">
            <a:avLst/>
          </a:prstGeom>
        </p:spPr>
      </p:pic>
      <p:sp>
        <p:nvSpPr>
          <p:cNvPr id="2" name="object 8">
            <a:extLst>
              <a:ext uri="{FF2B5EF4-FFF2-40B4-BE49-F238E27FC236}">
                <a16:creationId xmlns:a16="http://schemas.microsoft.com/office/drawing/2014/main" id="{04C0FCB6-1E5B-E449-792E-F6E5F0ADD4D7}"/>
              </a:ext>
            </a:extLst>
          </p:cNvPr>
          <p:cNvSpPr txBox="1">
            <a:spLocks/>
          </p:cNvSpPr>
          <p:nvPr/>
        </p:nvSpPr>
        <p:spPr>
          <a:xfrm>
            <a:off x="7460976" y="4698314"/>
            <a:ext cx="4267201" cy="351376"/>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اسم المشاركـ/ـة: .........................................</a:t>
            </a:r>
            <a:endParaRPr lang="en-GB"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Tree>
    <p:extLst>
      <p:ext uri="{BB962C8B-B14F-4D97-AF65-F5344CB8AC3E}">
        <p14:creationId xmlns:p14="http://schemas.microsoft.com/office/powerpoint/2010/main" val="1395610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repeatCount="0" decel="100000"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10" fill="hold"/>
                                        <p:tgtEl>
                                          <p:spTgt spid="73"/>
                                        </p:tgtEl>
                                        <p:attrNameLst>
                                          <p:attrName>ppt_w</p:attrName>
                                        </p:attrNameLst>
                                      </p:cBhvr>
                                      <p:tavLst>
                                        <p:tav tm="0">
                                          <p:val>
                                            <p:fltVal val="0"/>
                                          </p:val>
                                        </p:tav>
                                        <p:tav tm="100000">
                                          <p:val>
                                            <p:strVal val="#ppt_w"/>
                                          </p:val>
                                        </p:tav>
                                      </p:tavLst>
                                    </p:anim>
                                    <p:anim calcmode="lin" valueType="num">
                                      <p:cBhvr>
                                        <p:cTn id="8" dur="10" fill="hold"/>
                                        <p:tgtEl>
                                          <p:spTgt spid="73"/>
                                        </p:tgtEl>
                                        <p:attrNameLst>
                                          <p:attrName>ppt_h</p:attrName>
                                        </p:attrNameLst>
                                      </p:cBhvr>
                                      <p:tavLst>
                                        <p:tav tm="0">
                                          <p:val>
                                            <p:fltVal val="0"/>
                                          </p:val>
                                        </p:tav>
                                        <p:tav tm="100000">
                                          <p:val>
                                            <p:strVal val="#ppt_h"/>
                                          </p:val>
                                        </p:tav>
                                      </p:tavLst>
                                    </p:anim>
                                    <p:anim calcmode="lin" valueType="num">
                                      <p:cBhvr>
                                        <p:cTn id="9" dur="10" fill="hold"/>
                                        <p:tgtEl>
                                          <p:spTgt spid="73"/>
                                        </p:tgtEl>
                                        <p:attrNameLst>
                                          <p:attrName>style.rotation</p:attrName>
                                        </p:attrNameLst>
                                      </p:cBhvr>
                                      <p:tavLst>
                                        <p:tav tm="0">
                                          <p:val>
                                            <p:fltVal val="360"/>
                                          </p:val>
                                        </p:tav>
                                        <p:tav tm="100000">
                                          <p:val>
                                            <p:fltVal val="0"/>
                                          </p:val>
                                        </p:tav>
                                      </p:tavLst>
                                    </p:anim>
                                    <p:animEffect transition="in" filter="fade">
                                      <p:cBhvr>
                                        <p:cTn id="10" dur="10"/>
                                        <p:tgtEl>
                                          <p:spTgt spid="73"/>
                                        </p:tgtEl>
                                      </p:cBhvr>
                                    </p:animEffect>
                                  </p:childTnLst>
                                </p:cTn>
                              </p:par>
                              <p:par>
                                <p:cTn id="11" presetID="6" presetClass="emph" presetSubtype="0" repeatCount="indefinite" accel="46000" decel="54000" autoRev="1" fill="hold" grpId="1" nodeType="withEffect">
                                  <p:stCondLst>
                                    <p:cond delay="0"/>
                                  </p:stCondLst>
                                  <p:childTnLst>
                                    <p:animScale>
                                      <p:cBhvr>
                                        <p:cTn id="12" dur="2300" fill="hold"/>
                                        <p:tgtEl>
                                          <p:spTgt spid="73"/>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EE7C6-D4B3-AA1A-D6FB-E39EE7CAE800}"/>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00E0FA50-62AE-BBBC-2DA1-210BC8E5A92C}"/>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FE7768BC-E5B9-8299-B0CF-B66904875D75}"/>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12" name="Title 1">
            <a:extLst>
              <a:ext uri="{FF2B5EF4-FFF2-40B4-BE49-F238E27FC236}">
                <a16:creationId xmlns:a16="http://schemas.microsoft.com/office/drawing/2014/main" id="{6DB0979B-46B2-E068-1983-F8303F098342}"/>
              </a:ext>
            </a:extLst>
          </p:cNvPr>
          <p:cNvSpPr txBox="1">
            <a:spLocks/>
          </p:cNvSpPr>
          <p:nvPr/>
        </p:nvSpPr>
        <p:spPr>
          <a:xfrm>
            <a:off x="6096000" y="1249213"/>
            <a:ext cx="4632766" cy="937942"/>
          </a:xfrm>
          <a:prstGeom prst="rect">
            <a:avLst/>
          </a:prstGeom>
        </p:spPr>
        <p:txBody>
          <a:bodyPr/>
          <a:lstStyle>
            <a:lvl1pPr algn="l" defTabSz="895065"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a:lstStyle>
          <a:p>
            <a:pPr algn="r"/>
            <a:r>
              <a:rPr lang="ar-SA" sz="3299" b="1" dirty="0">
                <a:solidFill>
                  <a:srgbClr val="110939"/>
                </a:solidFill>
                <a:latin typeface="GE SS Two Bold" panose="020A0503020102020204" pitchFamily="18" charset="-78"/>
                <a:ea typeface="GE SS Two Bold" panose="020A0503020102020204" pitchFamily="18" charset="-78"/>
                <a:cs typeface="GE SS Two Bold" panose="020A0503020102020204" pitchFamily="18" charset="-78"/>
              </a:rPr>
              <a:t>تطوير نقاط القوة</a:t>
            </a:r>
            <a:endParaRPr lang="en-GB" sz="2400" b="1" dirty="0">
              <a:solidFill>
                <a:srgbClr val="110939"/>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 name="مستطيل 1">
            <a:extLst>
              <a:ext uri="{FF2B5EF4-FFF2-40B4-BE49-F238E27FC236}">
                <a16:creationId xmlns:a16="http://schemas.microsoft.com/office/drawing/2014/main" id="{40E1018F-B91B-E427-FAB9-F3D4D13ABE48}"/>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5" name="جدول 4">
            <a:extLst>
              <a:ext uri="{FF2B5EF4-FFF2-40B4-BE49-F238E27FC236}">
                <a16:creationId xmlns:a16="http://schemas.microsoft.com/office/drawing/2014/main" id="{97548815-7D69-A670-BA96-AA160FD0A43C}"/>
              </a:ext>
            </a:extLst>
          </p:cNvPr>
          <p:cNvGraphicFramePr>
            <a:graphicFrameLocks noGrp="1"/>
          </p:cNvGraphicFramePr>
          <p:nvPr>
            <p:extLst>
              <p:ext uri="{D42A27DB-BD31-4B8C-83A1-F6EECF244321}">
                <p14:modId xmlns:p14="http://schemas.microsoft.com/office/powerpoint/2010/main" val="2283038911"/>
              </p:ext>
            </p:extLst>
          </p:nvPr>
        </p:nvGraphicFramePr>
        <p:xfrm>
          <a:off x="838091" y="1825834"/>
          <a:ext cx="10066785" cy="4293189"/>
        </p:xfrm>
        <a:graphic>
          <a:graphicData uri="http://schemas.openxmlformats.org/drawingml/2006/table">
            <a:tbl>
              <a:tblPr firstRow="1" bandRow="1">
                <a:tableStyleId>{5C22544A-7EE6-4342-B048-85BDC9FD1C3A}</a:tableStyleId>
              </a:tblPr>
              <a:tblGrid>
                <a:gridCol w="3355595">
                  <a:extLst>
                    <a:ext uri="{9D8B030D-6E8A-4147-A177-3AD203B41FA5}">
                      <a16:colId xmlns:a16="http://schemas.microsoft.com/office/drawing/2014/main" val="872527830"/>
                    </a:ext>
                  </a:extLst>
                </a:gridCol>
                <a:gridCol w="3355595">
                  <a:extLst>
                    <a:ext uri="{9D8B030D-6E8A-4147-A177-3AD203B41FA5}">
                      <a16:colId xmlns:a16="http://schemas.microsoft.com/office/drawing/2014/main" val="1275849387"/>
                    </a:ext>
                  </a:extLst>
                </a:gridCol>
                <a:gridCol w="3355595">
                  <a:extLst>
                    <a:ext uri="{9D8B030D-6E8A-4147-A177-3AD203B41FA5}">
                      <a16:colId xmlns:a16="http://schemas.microsoft.com/office/drawing/2014/main" val="3517509203"/>
                    </a:ext>
                  </a:extLst>
                </a:gridCol>
              </a:tblGrid>
              <a:tr h="568387">
                <a:tc>
                  <a:txBody>
                    <a:bodyPr/>
                    <a:lstStyle/>
                    <a:p>
                      <a:pPr algn="ctr"/>
                      <a:r>
                        <a:rPr lang="ar-SA" sz="18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إجراءات تنفيذية، ووسائل وأدوات</a:t>
                      </a:r>
                    </a:p>
                  </a:txBody>
                  <a:tcPr marL="42198" marR="42198" marT="21099" marB="21099" anchor="ctr">
                    <a:solidFill>
                      <a:srgbClr val="A434FF"/>
                    </a:solidFill>
                  </a:tcPr>
                </a:tc>
                <a:tc>
                  <a:txBody>
                    <a:bodyPr/>
                    <a:lstStyle/>
                    <a:p>
                      <a:pPr algn="ctr"/>
                      <a:r>
                        <a:rPr lang="ar-SA" sz="16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الأهداف التطويرية</a:t>
                      </a:r>
                    </a:p>
                  </a:txBody>
                  <a:tcPr marL="42198" marR="42198" marT="21099" marB="21099" anchor="ctr">
                    <a:solidFill>
                      <a:srgbClr val="A434FF"/>
                    </a:solidFill>
                  </a:tcPr>
                </a:tc>
                <a:tc>
                  <a:txBody>
                    <a:bodyPr/>
                    <a:lstStyle/>
                    <a:p>
                      <a:pPr algn="ctr"/>
                      <a:r>
                        <a:rPr lang="ar-SA" sz="20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السمات</a:t>
                      </a:r>
                      <a:endParaRPr lang="ar-SA" sz="12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solidFill>
                      <a:srgbClr val="A434FF"/>
                    </a:solidFill>
                  </a:tcPr>
                </a:tc>
                <a:extLst>
                  <a:ext uri="{0D108BD9-81ED-4DB2-BD59-A6C34878D82A}">
                    <a16:rowId xmlns:a16="http://schemas.microsoft.com/office/drawing/2014/main" val="385413161"/>
                  </a:ext>
                </a:extLst>
              </a:tr>
              <a:tr h="830587">
                <a:tc>
                  <a:txBody>
                    <a:bodyPr/>
                    <a:lstStyle/>
                    <a:p>
                      <a:pPr algn="ct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سجّل الإجراءات التنفيذية، ووسائل وأدوات تحقيقها</a:t>
                      </a:r>
                      <a:b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b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(قراءة، دورات، تأمل، خبراء...؛ لتحقيق أهدافك التكتيكية)</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أهداف تطويرية خلال أربعة أشهر لتحقيق النمو والتطوير في أعلى خمس نقاط قوة لديك</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أعلى خمس نقاط قوة لديك</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748614840"/>
                  </a:ext>
                </a:extLst>
              </a:tr>
              <a:tr h="561979">
                <a:tc>
                  <a:txBody>
                    <a:bodyPr/>
                    <a:lstStyle/>
                    <a:p>
                      <a:pPr marL="0" marR="0" algn="ctr" defTabSz="914400" rtl="1" eaLnBrk="1" latinLnBrk="0" hangingPunct="1">
                        <a:lnSpc>
                          <a:spcPct val="100000"/>
                        </a:lnSpc>
                        <a:spcBef>
                          <a:spcPts val="0"/>
                        </a:spcBef>
                        <a:spcAft>
                          <a:spcPts val="1000"/>
                        </a:spcAft>
                      </a:pPr>
                      <a:r>
                        <a:rPr lang="ar-SA" sz="1000" b="0" kern="1200" dirty="0">
                          <a:solidFill>
                            <a:schemeClr val="tx1"/>
                          </a:solidFill>
                          <a:latin typeface="Janna LT" pitchFamily="2" charset="-78"/>
                          <a:ea typeface="+mn-ea"/>
                          <a:cs typeface="Janna LT" pitchFamily="2" charset="-78"/>
                        </a:rPr>
                        <a:t>الالتحاق بنادي رياضي, توطيد العلاقة الربانية بالمحافظة على صلاة الجماعة والنوافل</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800" b="0" kern="1200" dirty="0">
                          <a:solidFill>
                            <a:schemeClr val="tx1"/>
                          </a:solidFill>
                          <a:latin typeface="Janna LT" pitchFamily="2" charset="-78"/>
                          <a:ea typeface="+mn-ea"/>
                          <a:cs typeface="Janna LT" pitchFamily="2" charset="-78"/>
                        </a:rPr>
                        <a:t>تعزيز الثقة بالذات واستقلالية القرار</a:t>
                      </a:r>
                      <a:r>
                        <a:rPr lang="en-US" sz="1800" b="0" kern="1200" dirty="0">
                          <a:solidFill>
                            <a:schemeClr val="tx1"/>
                          </a:solidFill>
                          <a:latin typeface="Janna LT" pitchFamily="2" charset="-78"/>
                          <a:ea typeface="+mn-ea"/>
                          <a:cs typeface="Janna LT" pitchFamily="2" charset="-78"/>
                        </a:rPr>
                        <a:t> </a:t>
                      </a:r>
                      <a:r>
                        <a:rPr lang="ar-SA" sz="1800" b="0" kern="1200" dirty="0">
                          <a:solidFill>
                            <a:schemeClr val="tx1"/>
                          </a:solidFill>
                          <a:latin typeface="Janna LT" pitchFamily="2" charset="-78"/>
                          <a:ea typeface="+mn-ea"/>
                          <a:cs typeface="Janna LT" pitchFamily="2" charset="-78"/>
                        </a:rPr>
                        <a:t> </a:t>
                      </a:r>
                      <a:endParaRPr lang="en-US" sz="18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800" b="1" i="0" kern="1200" dirty="0">
                          <a:solidFill>
                            <a:schemeClr val="dk1"/>
                          </a:solidFill>
                          <a:effectLst/>
                          <a:latin typeface="+mn-lt"/>
                          <a:ea typeface="+mn-ea"/>
                          <a:cs typeface="+mn-cs"/>
                        </a:rPr>
                        <a:t>Harmony</a:t>
                      </a:r>
                      <a:r>
                        <a:rPr lang="en-US" dirty="0"/>
                        <a:t> </a:t>
                      </a:r>
                      <a:endParaRPr lang="en-US" sz="1800" b="1" i="0" kern="1200" dirty="0">
                        <a:solidFill>
                          <a:schemeClr val="dk1"/>
                        </a:solidFill>
                        <a:effectLst/>
                        <a:latin typeface="+mn-lt"/>
                        <a:ea typeface="+mn-ea"/>
                        <a:cs typeface="+mn-cs"/>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5014909"/>
                  </a:ext>
                </a:extLst>
              </a:tr>
              <a:tr h="561979">
                <a:tc>
                  <a:txBody>
                    <a:bodyPr/>
                    <a:lstStyle/>
                    <a:p>
                      <a:pPr marL="0" marR="0" algn="ctr" defTabSz="914400" rtl="1" eaLnBrk="1" latinLnBrk="0" hangingPunct="1">
                        <a:lnSpc>
                          <a:spcPct val="115000"/>
                        </a:lnSpc>
                        <a:spcBef>
                          <a:spcPts val="0"/>
                        </a:spcBef>
                        <a:spcAft>
                          <a:spcPts val="1000"/>
                        </a:spcAft>
                      </a:pPr>
                      <a:r>
                        <a:rPr lang="ar-SA" sz="1050" b="0" kern="1200" dirty="0">
                          <a:solidFill>
                            <a:schemeClr val="tx1"/>
                          </a:solidFill>
                          <a:latin typeface="Janna LT" pitchFamily="2" charset="-78"/>
                          <a:ea typeface="+mn-ea"/>
                          <a:cs typeface="Janna LT" pitchFamily="2" charset="-78"/>
                        </a:rPr>
                        <a:t>قراءة كتاب عن أساليب حل المشكلات, حل الغاز فكرية يومياََ</a:t>
                      </a:r>
                      <a:endParaRPr lang="en-US" sz="105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800" b="0" kern="1200" dirty="0">
                          <a:solidFill>
                            <a:schemeClr val="tx1"/>
                          </a:solidFill>
                          <a:latin typeface="Janna LT" pitchFamily="2" charset="-78"/>
                          <a:ea typeface="+mn-ea"/>
                          <a:cs typeface="Janna LT" pitchFamily="2" charset="-78"/>
                        </a:rPr>
                        <a:t>تطوير مهارة التفكير الناقد وحل المشكلات </a:t>
                      </a:r>
                      <a:endParaRPr lang="en-US" sz="18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800" b="1" i="0" kern="1200" dirty="0">
                          <a:solidFill>
                            <a:schemeClr val="dk1"/>
                          </a:solidFill>
                          <a:effectLst/>
                          <a:latin typeface="+mn-lt"/>
                          <a:ea typeface="+mn-ea"/>
                          <a:cs typeface="+mn-cs"/>
                        </a:rPr>
                        <a:t>Restorative</a:t>
                      </a:r>
                      <a:r>
                        <a:rPr lang="en-US" sz="800" dirty="0"/>
                        <a:t> </a:t>
                      </a:r>
                      <a:br>
                        <a:rPr lang="en-US" sz="800" dirty="0"/>
                      </a:br>
                      <a:endParaRPr lang="en-US" sz="600" b="0" kern="1200" dirty="0">
                        <a:solidFill>
                          <a:schemeClr val="tx1"/>
                        </a:solidFill>
                        <a:latin typeface="Janna LT" pitchFamily="2" charset="-78"/>
                        <a:ea typeface="+mn-ea"/>
                        <a:cs typeface="Janna LT" pitchFamily="2" charset="-78"/>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445493"/>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7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0" kern="1200" dirty="0">
                          <a:solidFill>
                            <a:schemeClr val="tx1"/>
                          </a:solidFill>
                          <a:latin typeface="Janna LT" pitchFamily="2" charset="-78"/>
                          <a:ea typeface="+mn-ea"/>
                          <a:cs typeface="Janna LT" pitchFamily="2" charset="-78"/>
                        </a:rPr>
                        <a:t>تخصيص وقت خاص لتفكير والانخراط بأفكاري وتصرفاتي </a:t>
                      </a:r>
                      <a:endParaRPr lang="en-US" sz="18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800" b="1" i="0" kern="1200" dirty="0">
                          <a:solidFill>
                            <a:schemeClr val="dk1"/>
                          </a:solidFill>
                          <a:effectLst/>
                          <a:latin typeface="+mn-lt"/>
                          <a:ea typeface="+mn-ea"/>
                          <a:cs typeface="+mn-cs"/>
                        </a:rPr>
                        <a:t>Intellection</a:t>
                      </a:r>
                      <a:r>
                        <a:rPr lang="en-US" sz="800" dirty="0"/>
                        <a:t> </a:t>
                      </a:r>
                      <a:br>
                        <a:rPr lang="en-US" sz="800" dirty="0"/>
                      </a:br>
                      <a:endParaRPr lang="en-US" sz="700" b="0" kern="1200" dirty="0">
                        <a:solidFill>
                          <a:schemeClr val="tx1"/>
                        </a:solidFill>
                        <a:latin typeface="Janna LT" pitchFamily="2" charset="-78"/>
                        <a:ea typeface="+mn-ea"/>
                        <a:cs typeface="Janna LT" pitchFamily="2" charset="-78"/>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1522220"/>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7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0" kern="1200" dirty="0">
                          <a:solidFill>
                            <a:schemeClr val="tx1"/>
                          </a:solidFill>
                          <a:latin typeface="Janna LT" pitchFamily="2" charset="-78"/>
                          <a:ea typeface="+mn-ea"/>
                          <a:cs typeface="Janna LT" pitchFamily="2" charset="-78"/>
                        </a:rPr>
                        <a:t>إيجاد وتكوين مصادر الذاتي ذاتية للرضاء الذاتي مستقلة عن رأي الغير</a:t>
                      </a:r>
                      <a:endParaRPr lang="en-US" sz="18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800" b="1" i="0" kern="1200" dirty="0">
                          <a:solidFill>
                            <a:schemeClr val="dk1"/>
                          </a:solidFill>
                          <a:effectLst/>
                          <a:latin typeface="+mn-lt"/>
                          <a:ea typeface="+mn-ea"/>
                          <a:cs typeface="+mn-cs"/>
                        </a:rPr>
                        <a:t>Significance</a:t>
                      </a:r>
                      <a:r>
                        <a:rPr lang="en-US" sz="800" dirty="0"/>
                        <a:t> </a:t>
                      </a:r>
                      <a:br>
                        <a:rPr lang="en-US" sz="800" dirty="0"/>
                      </a:br>
                      <a:endParaRPr lang="en-US" sz="700" b="0" kern="1200" dirty="0">
                        <a:solidFill>
                          <a:schemeClr val="tx1"/>
                        </a:solidFill>
                        <a:latin typeface="Janna LT" pitchFamily="2" charset="-78"/>
                        <a:ea typeface="+mn-ea"/>
                        <a:cs typeface="Janna LT" pitchFamily="2" charset="-78"/>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9888667"/>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7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0" kern="1200">
                          <a:solidFill>
                            <a:schemeClr val="tx1"/>
                          </a:solidFill>
                          <a:latin typeface="Janna LT" pitchFamily="2" charset="-78"/>
                          <a:ea typeface="+mn-ea"/>
                          <a:cs typeface="Janna LT" pitchFamily="2" charset="-78"/>
                        </a:rPr>
                        <a:t>تعزيز التأني </a:t>
                      </a:r>
                      <a:r>
                        <a:rPr lang="ar-SA" sz="1800" b="0" kern="1200" dirty="0">
                          <a:solidFill>
                            <a:schemeClr val="tx1"/>
                          </a:solidFill>
                          <a:latin typeface="Janna LT" pitchFamily="2" charset="-78"/>
                          <a:ea typeface="+mn-ea"/>
                          <a:cs typeface="Janna LT" pitchFamily="2" charset="-78"/>
                        </a:rPr>
                        <a:t>والصبر</a:t>
                      </a:r>
                      <a:endParaRPr lang="en-US" sz="18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en-US" sz="1800" b="1" i="0" kern="1200" dirty="0">
                          <a:solidFill>
                            <a:schemeClr val="dk1"/>
                          </a:solidFill>
                          <a:effectLst/>
                          <a:latin typeface="+mn-lt"/>
                          <a:ea typeface="+mn-ea"/>
                          <a:cs typeface="+mn-cs"/>
                        </a:rPr>
                        <a:t>Developer</a:t>
                      </a:r>
                      <a:r>
                        <a:rPr lang="en-US" sz="800" dirty="0"/>
                        <a:t> </a:t>
                      </a:r>
                      <a:br>
                        <a:rPr lang="en-US" sz="800" dirty="0"/>
                      </a:br>
                      <a:endParaRPr lang="en-US" sz="700" b="0" kern="1200" dirty="0">
                        <a:solidFill>
                          <a:schemeClr val="tx1"/>
                        </a:solidFill>
                        <a:latin typeface="Janna LT" pitchFamily="2" charset="-78"/>
                        <a:ea typeface="+mn-ea"/>
                        <a:cs typeface="Janna LT" pitchFamily="2" charset="-78"/>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6014937"/>
                  </a:ext>
                </a:extLst>
              </a:tr>
            </a:tbl>
          </a:graphicData>
        </a:graphic>
      </p:graphicFrame>
    </p:spTree>
    <p:extLst>
      <p:ext uri="{BB962C8B-B14F-4D97-AF65-F5344CB8AC3E}">
        <p14:creationId xmlns:p14="http://schemas.microsoft.com/office/powerpoint/2010/main" val="207489263"/>
      </p:ext>
    </p:extLst>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E85B8-E8B0-DF7F-67E2-41F6B11CE69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2F9D0C7A-9D3B-3A51-7A4A-1C7073EC1C1B}"/>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0EAE444D-2F90-D518-C7FE-CE7240FF1D6B}"/>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E9434EDE-2199-8F27-31E1-50205290CDC2}"/>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FA347EE2-61C5-49A1-7AE8-4C08086345AF}"/>
              </a:ext>
            </a:extLst>
          </p:cNvPr>
          <p:cNvGraphicFramePr>
            <a:graphicFrameLocks noGrp="1"/>
          </p:cNvGraphicFramePr>
          <p:nvPr>
            <p:extLst>
              <p:ext uri="{D42A27DB-BD31-4B8C-83A1-F6EECF244321}">
                <p14:modId xmlns:p14="http://schemas.microsoft.com/office/powerpoint/2010/main" val="285509303"/>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3655218967"/>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02825-2D4D-FF9E-23C4-1227E5779AB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7BF4C82B-2605-2AB7-DAAB-5B245738F9AB}"/>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66C2F527-5527-3DE2-F464-4A88EFF8E54B}"/>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DB7B7F6D-5C91-DDCA-0229-926F0872F424}"/>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D0BBEE8D-F3D6-5B38-CBE8-716D4C4C330E}"/>
              </a:ext>
            </a:extLst>
          </p:cNvPr>
          <p:cNvGraphicFramePr>
            <a:graphicFrameLocks noGrp="1"/>
          </p:cNvGraphicFramePr>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2459580782"/>
      </p:ext>
    </p:extLst>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3B9A7-FCB1-AEF9-AA91-E961DF9F4FEF}"/>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30785AB7-5CE9-E5AD-13A4-DD56D07AB2C8}"/>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99643E1D-9140-8306-8368-9E13CD89C833}"/>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EF5BD074-ACB4-8E07-943A-045AB807BB9F}"/>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AD0F905B-2C39-0ECB-80B1-300427A78863}"/>
              </a:ext>
            </a:extLst>
          </p:cNvPr>
          <p:cNvGraphicFramePr>
            <a:graphicFrameLocks noGrp="1"/>
          </p:cNvGraphicFramePr>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1655777106"/>
      </p:ext>
    </p:extLst>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E9DFC-BDC5-5BF5-6515-E10C63D6FC5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3497DC8D-CACC-ED5D-A903-08DCCAAF2BF4}"/>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63B4B8AF-BDDF-C695-1E8A-2CBFA065C41F}"/>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3DC7CDB9-3BFE-CE3D-ED1E-693A3F41652B}"/>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987DE9DD-6CD8-CDD7-0FF9-63597F1ED7D8}"/>
              </a:ext>
            </a:extLst>
          </p:cNvPr>
          <p:cNvGraphicFramePr>
            <a:graphicFrameLocks noGrp="1"/>
          </p:cNvGraphicFramePr>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1140420970"/>
      </p:ext>
    </p:extLst>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96DAD-0D49-290A-5910-1740037D838C}"/>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8A35C81F-1F04-10D5-E962-BF2AD21112B1}"/>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3DB80F37-27CE-6F39-E70B-AACDDB0800A0}"/>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6D49E569-1F50-B1A2-6BE1-5171E61D0993}"/>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E0BC5F2D-DD09-FFB7-D37B-60D5DC70C768}"/>
              </a:ext>
            </a:extLst>
          </p:cNvPr>
          <p:cNvGraphicFramePr>
            <a:graphicFrameLocks noGrp="1"/>
          </p:cNvGraphicFramePr>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endPar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880391590"/>
      </p:ext>
    </p:extLst>
  </p:cSld>
  <p:clrMapOvr>
    <a:masterClrMapping/>
  </p:clrMapOvr>
  <p:transition spd="slow">
    <p:push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1392</TotalTime>
  <Words>407</Words>
  <Application>Microsoft Office PowerPoint</Application>
  <PresentationFormat>Widescreen</PresentationFormat>
  <Paragraphs>82</Paragraphs>
  <Slides>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Aptos</vt:lpstr>
      <vt:lpstr>Arial</vt:lpstr>
      <vt:lpstr>Calibri</vt:lpstr>
      <vt:lpstr>Calibri Light</vt:lpstr>
      <vt:lpstr>GE SS Two Bold</vt:lpstr>
      <vt:lpstr>GE SS Two Light</vt:lpstr>
      <vt:lpstr>Helvetica Neue</vt:lpstr>
      <vt:lpstr>Janna LT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أصيل بن فرحان بن خشم السويلمي العنزي</cp:lastModifiedBy>
  <cp:revision>16</cp:revision>
  <dcterms:created xsi:type="dcterms:W3CDTF">2024-07-25T16:29:18Z</dcterms:created>
  <dcterms:modified xsi:type="dcterms:W3CDTF">2025-03-26T13:15:57Z</dcterms:modified>
</cp:coreProperties>
</file>