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0" r:id="rId7"/>
    <p:sldId id="21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4036C-C871-46E0-8DCE-1C8B1E971FF6}" v="8" dt="2025-03-22T22:53:05.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100" d="100"/>
          <a:sy n="100" d="100"/>
        </p:scale>
        <p:origin x="-77" y="-12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27/09/46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702754"/>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المشاركـ/ـة:</a:t>
            </a:r>
          </a:p>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عبدالله حسين مكي آل حسن</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348126100"/>
              </p:ext>
            </p:extLst>
          </p:nvPr>
        </p:nvGraphicFramePr>
        <p:xfrm>
          <a:off x="838091" y="1825834"/>
          <a:ext cx="10066785" cy="4262078"/>
        </p:xfrm>
        <a:graphic>
          <a:graphicData uri="http://schemas.openxmlformats.org/drawingml/2006/table">
            <a:tbl>
              <a:tblPr firstRow="1" bandRow="1">
                <a:tableStyleId>{5C22544A-7EE6-4342-B048-85BDC9FD1C3A}</a:tableStyleId>
              </a:tblPr>
              <a:tblGrid>
                <a:gridCol w="3355595">
                  <a:extLst>
                    <a:ext uri="{9D8B030D-6E8A-4147-A177-3AD203B41FA5}">
                      <a16:colId xmlns:a16="http://schemas.microsoft.com/office/drawing/2014/main" val="872527830"/>
                    </a:ext>
                  </a:extLst>
                </a:gridCol>
                <a:gridCol w="3360053">
                  <a:extLst>
                    <a:ext uri="{9D8B030D-6E8A-4147-A177-3AD203B41FA5}">
                      <a16:colId xmlns:a16="http://schemas.microsoft.com/office/drawing/2014/main" val="1275849387"/>
                    </a:ext>
                  </a:extLst>
                </a:gridCol>
                <a:gridCol w="3351137">
                  <a:extLst>
                    <a:ext uri="{9D8B030D-6E8A-4147-A177-3AD203B41FA5}">
                      <a16:colId xmlns:a16="http://schemas.microsoft.com/office/drawing/2014/main" val="3517509203"/>
                    </a:ext>
                  </a:extLst>
                </a:gridCol>
              </a:tblGrid>
              <a:tr h="568387">
                <a:tc>
                  <a:txBody>
                    <a:bodyPr/>
                    <a:lstStyle/>
                    <a:p>
                      <a:pPr algn="ctr"/>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val="385413161"/>
                  </a:ext>
                </a:extLst>
              </a:tr>
              <a:tr h="830587">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8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8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561979">
                <a:tc>
                  <a:txBody>
                    <a:bodyPr/>
                    <a:lstStyle/>
                    <a:p>
                      <a:pPr marL="0" marR="0" algn="ctr" defTabSz="914400" rtl="1" eaLnBrk="1" latinLnBrk="0" hangingPunct="1">
                        <a:lnSpc>
                          <a:spcPct val="100000"/>
                        </a:lnSpc>
                        <a:spcBef>
                          <a:spcPts val="0"/>
                        </a:spcBef>
                        <a:spcAft>
                          <a:spcPts val="1000"/>
                        </a:spcAft>
                      </a:pPr>
                      <a:r>
                        <a:rPr lang="ar-SA" sz="1000" b="0" kern="1200" dirty="0">
                          <a:solidFill>
                            <a:schemeClr val="tx1"/>
                          </a:solidFill>
                          <a:latin typeface="Janna LT" pitchFamily="2" charset="-78"/>
                          <a:ea typeface="+mn-ea"/>
                          <a:cs typeface="Janna LT" pitchFamily="2" charset="-78"/>
                        </a:rPr>
                        <a:t>مشاهدة دورة "</a:t>
                      </a:r>
                      <a:r>
                        <a:rPr lang="en-US" sz="1000" b="0" kern="1200" dirty="0">
                          <a:solidFill>
                            <a:schemeClr val="tx1"/>
                          </a:solidFill>
                          <a:latin typeface="Janna LT" pitchFamily="2" charset="-78"/>
                          <a:ea typeface="+mn-ea"/>
                          <a:cs typeface="Janna LT" pitchFamily="2" charset="-78"/>
                        </a:rPr>
                        <a:t>Managing Teams" </a:t>
                      </a:r>
                      <a:r>
                        <a:rPr lang="ar-SA" sz="1000" b="0" kern="1200" dirty="0">
                          <a:solidFill>
                            <a:schemeClr val="tx1"/>
                          </a:solidFill>
                          <a:latin typeface="Janna LT" pitchFamily="2" charset="-78"/>
                          <a:ea typeface="+mn-ea"/>
                          <a:cs typeface="Janna LT" pitchFamily="2" charset="-78"/>
                        </a:rPr>
                        <a:t>على منصة </a:t>
                      </a:r>
                      <a:r>
                        <a:rPr lang="en-US" sz="1000" b="0" kern="1200" dirty="0">
                          <a:solidFill>
                            <a:schemeClr val="tx1"/>
                          </a:solidFill>
                          <a:latin typeface="Janna LT" pitchFamily="2" charset="-78"/>
                          <a:ea typeface="+mn-ea"/>
                          <a:cs typeface="Janna LT" pitchFamily="2" charset="-78"/>
                        </a:rPr>
                        <a:t>LinkedIn Learning.</a:t>
                      </a:r>
                      <a:endParaRPr lang="ar-SA" sz="10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ar-SA" sz="1000" b="1" i="0" kern="1200" dirty="0">
                          <a:solidFill>
                            <a:schemeClr val="dk1"/>
                          </a:solidFill>
                          <a:effectLst/>
                          <a:latin typeface="+mn-lt"/>
                          <a:ea typeface="+mn-ea"/>
                          <a:cs typeface="+mn-cs"/>
                        </a:rPr>
                        <a:t>الهدف:</a:t>
                      </a:r>
                      <a:r>
                        <a:rPr lang="ar-SA" sz="1000" b="0" i="0" kern="1200" dirty="0">
                          <a:solidFill>
                            <a:schemeClr val="dk1"/>
                          </a:solidFill>
                          <a:effectLst/>
                          <a:latin typeface="+mn-lt"/>
                          <a:ea typeface="+mn-ea"/>
                          <a:cs typeface="+mn-cs"/>
                        </a:rPr>
                        <a:t> بناء فرق عمل متناغمة بناءً على نقاط قوة الأفراد.</a:t>
                      </a:r>
                    </a:p>
                    <a:p>
                      <a:pPr algn="r"/>
                      <a:r>
                        <a:rPr lang="ar-SA" sz="1000" b="1" i="0" kern="1200" dirty="0">
                          <a:solidFill>
                            <a:schemeClr val="dk1"/>
                          </a:solidFill>
                          <a:effectLst/>
                          <a:latin typeface="+mn-lt"/>
                          <a:ea typeface="+mn-ea"/>
                          <a:cs typeface="+mn-cs"/>
                        </a:rPr>
                        <a:t>الخطوة:</a:t>
                      </a:r>
                      <a:r>
                        <a:rPr lang="ar-SA" sz="1000" b="0" i="0" kern="1200" dirty="0">
                          <a:solidFill>
                            <a:schemeClr val="dk1"/>
                          </a:solidFill>
                          <a:effectLst/>
                          <a:latin typeface="+mn-lt"/>
                          <a:ea typeface="+mn-ea"/>
                          <a:cs typeface="+mn-cs"/>
                        </a:rPr>
                        <a:t> أجرِ مقابلات فردية مع 3-4 زملاء لتحليل مهاراتهم، ووزّع المهام وفقًا له</a:t>
                      </a:r>
                    </a:p>
                    <a:p>
                      <a:pPr marL="0" marR="0" algn="ctr" defTabSz="914400" rtl="1" eaLnBrk="1" latinLnBrk="0" hangingPunct="1">
                        <a:lnSpc>
                          <a:spcPct val="115000"/>
                        </a:lnSpc>
                        <a:spcBef>
                          <a:spcPts val="0"/>
                        </a:spcBef>
                        <a:spcAft>
                          <a:spcPts val="1000"/>
                        </a:spcAft>
                      </a:pPr>
                      <a:endParaRPr lang="en-US" sz="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التفرد</a:t>
                      </a:r>
                      <a:endParaRPr lang="en-US" sz="14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561979">
                <a:tc>
                  <a:txBody>
                    <a:bodyPr/>
                    <a:lstStyle/>
                    <a:p>
                      <a:pPr marL="0" marR="0" algn="ctr" defTabSz="914400" rtl="1" eaLnBrk="1" latinLnBrk="0" hangingPunct="1">
                        <a:lnSpc>
                          <a:spcPct val="115000"/>
                        </a:lnSpc>
                        <a:spcBef>
                          <a:spcPts val="0"/>
                        </a:spcBef>
                        <a:spcAft>
                          <a:spcPts val="1000"/>
                        </a:spcAft>
                      </a:pPr>
                      <a:r>
                        <a:rPr lang="ar-SA" sz="1050" b="0" kern="1200" dirty="0">
                          <a:solidFill>
                            <a:schemeClr val="tx1"/>
                          </a:solidFill>
                          <a:latin typeface="Janna LT" pitchFamily="2" charset="-78"/>
                          <a:ea typeface="+mn-ea"/>
                          <a:cs typeface="Janna LT" pitchFamily="2" charset="-78"/>
                        </a:rPr>
                        <a:t>قراءة كتاب "</a:t>
                      </a:r>
                      <a:r>
                        <a:rPr lang="en-US" sz="1050" b="0" kern="1200" dirty="0">
                          <a:solidFill>
                            <a:schemeClr val="tx1"/>
                          </a:solidFill>
                          <a:latin typeface="Janna LT" pitchFamily="2" charset="-78"/>
                          <a:ea typeface="+mn-ea"/>
                          <a:cs typeface="Janna LT" pitchFamily="2" charset="-78"/>
                        </a:rPr>
                        <a:t>Getting to Yes" </a:t>
                      </a:r>
                      <a:r>
                        <a:rPr lang="ar-SA" sz="1050" b="0" kern="1200" dirty="0">
                          <a:solidFill>
                            <a:schemeClr val="tx1"/>
                          </a:solidFill>
                          <a:latin typeface="Janna LT" pitchFamily="2" charset="-78"/>
                          <a:ea typeface="+mn-ea"/>
                          <a:cs typeface="Janna LT" pitchFamily="2" charset="-78"/>
                        </a:rPr>
                        <a:t>لتعلم فن التفاوض</a:t>
                      </a:r>
                      <a:endParaRPr lang="en-US" sz="105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ar-SA" sz="1100" b="1" i="0" kern="1200" dirty="0">
                          <a:solidFill>
                            <a:schemeClr val="dk1"/>
                          </a:solidFill>
                          <a:effectLst/>
                          <a:latin typeface="+mn-lt"/>
                          <a:ea typeface="+mn-ea"/>
                          <a:cs typeface="+mn-cs"/>
                        </a:rPr>
                        <a:t>الهدف:</a:t>
                      </a:r>
                      <a:r>
                        <a:rPr lang="ar-SA" sz="1100" b="0" i="0" kern="1200" dirty="0">
                          <a:solidFill>
                            <a:schemeClr val="dk1"/>
                          </a:solidFill>
                          <a:effectLst/>
                          <a:latin typeface="+mn-lt"/>
                          <a:ea typeface="+mn-ea"/>
                          <a:cs typeface="+mn-cs"/>
                        </a:rPr>
                        <a:t> تقليل النزاعات عبر تعزيز الإجماع.</a:t>
                      </a:r>
                    </a:p>
                    <a:p>
                      <a:pPr algn="r"/>
                      <a:r>
                        <a:rPr lang="ar-SA" sz="1100" b="1" i="0" kern="1200" dirty="0">
                          <a:solidFill>
                            <a:schemeClr val="dk1"/>
                          </a:solidFill>
                          <a:effectLst/>
                          <a:latin typeface="+mn-lt"/>
                          <a:ea typeface="+mn-ea"/>
                          <a:cs typeface="+mn-cs"/>
                        </a:rPr>
                        <a:t>الخطوة:</a:t>
                      </a:r>
                      <a:r>
                        <a:rPr lang="ar-SA" sz="1100" b="0" i="0" kern="1200" dirty="0">
                          <a:solidFill>
                            <a:schemeClr val="dk1"/>
                          </a:solidFill>
                          <a:effectLst/>
                          <a:latin typeface="+mn-lt"/>
                          <a:ea typeface="+mn-ea"/>
                          <a:cs typeface="+mn-cs"/>
                        </a:rPr>
                        <a:t> درّب نفسك على تقنيات حل النزاعات، ووجّه جلسات حوار نحو نقاط مشتركة.</a:t>
                      </a:r>
                    </a:p>
                    <a:p>
                      <a:pPr marL="0" marR="0" algn="r" defTabSz="914400" rtl="1" eaLnBrk="1" latinLnBrk="0" hangingPunct="1">
                        <a:lnSpc>
                          <a:spcPct val="115000"/>
                        </a:lnSpc>
                        <a:spcBef>
                          <a:spcPts val="0"/>
                        </a:spcBef>
                        <a:spcAft>
                          <a:spcPts val="1000"/>
                        </a:spcAft>
                      </a:pP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الانسجام</a:t>
                      </a:r>
                      <a:endParaRPr lang="en-US" sz="14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050" b="0" kern="1200" dirty="0">
                          <a:solidFill>
                            <a:schemeClr val="tx1"/>
                          </a:solidFill>
                          <a:latin typeface="Janna LT" pitchFamily="2" charset="-78"/>
                          <a:ea typeface="+mn-ea"/>
                          <a:cs typeface="Janna LT" pitchFamily="2" charset="-78"/>
                        </a:rPr>
                        <a:t>قراءة كتاب "</a:t>
                      </a:r>
                      <a:r>
                        <a:rPr lang="en-US" sz="1050" b="0" kern="1200" dirty="0">
                          <a:solidFill>
                            <a:schemeClr val="tx1"/>
                          </a:solidFill>
                          <a:latin typeface="Janna LT" pitchFamily="2" charset="-78"/>
                          <a:ea typeface="+mn-ea"/>
                          <a:cs typeface="Janna LT" pitchFamily="2" charset="-78"/>
                        </a:rPr>
                        <a:t>Never Eat Alone" </a:t>
                      </a:r>
                      <a:r>
                        <a:rPr lang="ar-SA" sz="1050" b="0" kern="1200" dirty="0">
                          <a:solidFill>
                            <a:schemeClr val="tx1"/>
                          </a:solidFill>
                          <a:latin typeface="Janna LT" pitchFamily="2" charset="-78"/>
                          <a:ea typeface="+mn-ea"/>
                          <a:cs typeface="Janna LT" pitchFamily="2" charset="-78"/>
                        </a:rPr>
                        <a:t>لتعلم أسرار بناء العلاقات</a:t>
                      </a:r>
                      <a:r>
                        <a:rPr lang="ar-SA" sz="700" b="0" kern="1200" dirty="0">
                          <a:solidFill>
                            <a:schemeClr val="tx1"/>
                          </a:solidFill>
                          <a:latin typeface="Janna LT" pitchFamily="2" charset="-78"/>
                          <a:ea typeface="+mn-ea"/>
                          <a:cs typeface="Janna LT" pitchFamily="2" charset="-78"/>
                        </a:rPr>
                        <a:t>.</a:t>
                      </a:r>
                    </a:p>
                    <a:p>
                      <a:pPr marL="0" marR="0" lvl="0" indent="0" algn="ctr" defTabSz="914400" rtl="1" eaLnBrk="1" fontAlgn="auto" latinLnBrk="0" hangingPunct="1">
                        <a:lnSpc>
                          <a:spcPct val="115000"/>
                        </a:lnSpc>
                        <a:spcBef>
                          <a:spcPts val="0"/>
                        </a:spcBef>
                        <a:spcAft>
                          <a:spcPts val="1000"/>
                        </a:spcAft>
                        <a:buClrTx/>
                        <a:buSzTx/>
                        <a:buFontTx/>
                        <a:buNone/>
                        <a:tabLst/>
                        <a:defRPr/>
                      </a:pPr>
                      <a:r>
                        <a:rPr lang="ar-SA" sz="1050" b="0" kern="1200" dirty="0">
                          <a:solidFill>
                            <a:schemeClr val="tx1"/>
                          </a:solidFill>
                          <a:latin typeface="Janna LT" pitchFamily="2" charset="-78"/>
                          <a:ea typeface="+mn-ea"/>
                          <a:cs typeface="Janna LT" pitchFamily="2" charset="-78"/>
                        </a:rPr>
                        <a:t>الاستماع إلى </a:t>
                      </a:r>
                      <a:r>
                        <a:rPr lang="ar-SA" sz="1050" b="0" kern="1200" dirty="0" err="1">
                          <a:solidFill>
                            <a:schemeClr val="tx1"/>
                          </a:solidFill>
                          <a:latin typeface="Janna LT" pitchFamily="2" charset="-78"/>
                          <a:ea typeface="+mn-ea"/>
                          <a:cs typeface="Janna LT" pitchFamily="2" charset="-78"/>
                        </a:rPr>
                        <a:t>بودكاست</a:t>
                      </a:r>
                      <a:r>
                        <a:rPr lang="ar-SA" sz="1050" b="0" kern="1200" dirty="0">
                          <a:solidFill>
                            <a:schemeClr val="tx1"/>
                          </a:solidFill>
                          <a:latin typeface="Janna LT" pitchFamily="2" charset="-78"/>
                          <a:ea typeface="+mn-ea"/>
                          <a:cs typeface="Janna LT" pitchFamily="2" charset="-78"/>
                        </a:rPr>
                        <a:t> "</a:t>
                      </a:r>
                      <a:r>
                        <a:rPr lang="en-US" sz="1050" b="0" kern="1200" dirty="0">
                          <a:solidFill>
                            <a:schemeClr val="tx1"/>
                          </a:solidFill>
                          <a:latin typeface="Janna LT" pitchFamily="2" charset="-78"/>
                          <a:ea typeface="+mn-ea"/>
                          <a:cs typeface="Janna LT" pitchFamily="2" charset="-78"/>
                        </a:rPr>
                        <a:t>The Art of Charm" </a:t>
                      </a:r>
                      <a:r>
                        <a:rPr lang="ar-SA" sz="1050" b="0" kern="1200" dirty="0">
                          <a:solidFill>
                            <a:schemeClr val="tx1"/>
                          </a:solidFill>
                          <a:latin typeface="Janna LT" pitchFamily="2" charset="-78"/>
                          <a:ea typeface="+mn-ea"/>
                          <a:cs typeface="Janna LT" pitchFamily="2" charset="-78"/>
                        </a:rPr>
                        <a:t>لتحسين مهارات التواصل</a:t>
                      </a:r>
                      <a:r>
                        <a:rPr lang="ar-SA" sz="700" b="0" kern="1200" dirty="0">
                          <a:solidFill>
                            <a:schemeClr val="tx1"/>
                          </a:solidFill>
                          <a:latin typeface="Janna LT" pitchFamily="2" charset="-78"/>
                          <a:ea typeface="+mn-ea"/>
                          <a:cs typeface="Janna LT" pitchFamily="2" charset="-78"/>
                        </a:rPr>
                        <a:t>.</a:t>
                      </a: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ar-SA" sz="1000" b="1" i="0" kern="1200" dirty="0">
                          <a:solidFill>
                            <a:schemeClr val="dk1"/>
                          </a:solidFill>
                          <a:effectLst/>
                          <a:latin typeface="+mn-lt"/>
                          <a:ea typeface="+mn-ea"/>
                          <a:cs typeface="+mn-cs"/>
                        </a:rPr>
                        <a:t>الهدف:</a:t>
                      </a:r>
                      <a:r>
                        <a:rPr lang="ar-SA" sz="1000" b="0" i="0" kern="1200" dirty="0">
                          <a:solidFill>
                            <a:schemeClr val="dk1"/>
                          </a:solidFill>
                          <a:effectLst/>
                          <a:latin typeface="+mn-lt"/>
                          <a:ea typeface="+mn-ea"/>
                          <a:cs typeface="+mn-cs"/>
                        </a:rPr>
                        <a:t> توسيع شبكتك المهنية.</a:t>
                      </a:r>
                    </a:p>
                    <a:p>
                      <a:pPr algn="r"/>
                      <a:r>
                        <a:rPr lang="ar-SA" sz="1000" b="1" i="0" kern="1200" dirty="0">
                          <a:solidFill>
                            <a:schemeClr val="dk1"/>
                          </a:solidFill>
                          <a:effectLst/>
                          <a:latin typeface="+mn-lt"/>
                          <a:ea typeface="+mn-ea"/>
                          <a:cs typeface="+mn-cs"/>
                        </a:rPr>
                        <a:t>الخطوة:</a:t>
                      </a:r>
                      <a:r>
                        <a:rPr lang="ar-SA" sz="1000" b="0" i="0" kern="1200" dirty="0">
                          <a:solidFill>
                            <a:schemeClr val="dk1"/>
                          </a:solidFill>
                          <a:effectLst/>
                          <a:latin typeface="+mn-lt"/>
                          <a:ea typeface="+mn-ea"/>
                          <a:cs typeface="+mn-cs"/>
                        </a:rPr>
                        <a:t> انضم إلى فعاليات شبكية، وتواصل مع 20 شخصًا جديدًا ذوي تأثير</a:t>
                      </a:r>
                    </a:p>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كسب الاخرين</a:t>
                      </a:r>
                      <a:endParaRPr lang="en-US" sz="14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050" b="0" kern="1200" dirty="0">
                          <a:solidFill>
                            <a:schemeClr val="tx1"/>
                          </a:solidFill>
                          <a:latin typeface="Janna LT" pitchFamily="2" charset="-78"/>
                          <a:ea typeface="+mn-ea"/>
                          <a:cs typeface="Janna LT" pitchFamily="2" charset="-78"/>
                        </a:rPr>
                        <a:t>قراءة كتاب "</a:t>
                      </a:r>
                      <a:r>
                        <a:rPr lang="en-US" sz="1050" b="0" kern="1200" dirty="0">
                          <a:solidFill>
                            <a:schemeClr val="tx1"/>
                          </a:solidFill>
                          <a:latin typeface="Janna LT" pitchFamily="2" charset="-78"/>
                          <a:ea typeface="+mn-ea"/>
                          <a:cs typeface="Janna LT" pitchFamily="2" charset="-78"/>
                        </a:rPr>
                        <a:t>The Inner Game of Tennis" </a:t>
                      </a:r>
                      <a:r>
                        <a:rPr lang="ar-SA" sz="1050" b="0" kern="1200" dirty="0">
                          <a:solidFill>
                            <a:schemeClr val="tx1"/>
                          </a:solidFill>
                          <a:latin typeface="Janna LT" pitchFamily="2" charset="-78"/>
                          <a:ea typeface="+mn-ea"/>
                          <a:cs typeface="Janna LT" pitchFamily="2" charset="-78"/>
                        </a:rPr>
                        <a:t>لفهم سيكولوجية المنافسة</a:t>
                      </a:r>
                      <a:endParaRPr lang="en-US" sz="105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ar-SA" sz="1050" b="1" i="0" kern="1200" dirty="0">
                          <a:solidFill>
                            <a:schemeClr val="dk1"/>
                          </a:solidFill>
                          <a:effectLst/>
                          <a:latin typeface="+mn-lt"/>
                          <a:ea typeface="+mn-ea"/>
                          <a:cs typeface="+mn-cs"/>
                        </a:rPr>
                        <a:t>الهدف:</a:t>
                      </a:r>
                      <a:r>
                        <a:rPr lang="ar-SA" sz="1050" b="0" i="0" kern="1200" dirty="0">
                          <a:solidFill>
                            <a:schemeClr val="dk1"/>
                          </a:solidFill>
                          <a:effectLst/>
                          <a:latin typeface="+mn-lt"/>
                          <a:ea typeface="+mn-ea"/>
                          <a:cs typeface="+mn-cs"/>
                        </a:rPr>
                        <a:t> التفوق في أدائك عبر مقارنات واقعية.</a:t>
                      </a:r>
                    </a:p>
                    <a:p>
                      <a:pPr algn="r"/>
                      <a:r>
                        <a:rPr lang="ar-SA" sz="1050" b="1" i="0" kern="1200" dirty="0">
                          <a:solidFill>
                            <a:schemeClr val="dk1"/>
                          </a:solidFill>
                          <a:effectLst/>
                          <a:latin typeface="+mn-lt"/>
                          <a:ea typeface="+mn-ea"/>
                          <a:cs typeface="+mn-cs"/>
                        </a:rPr>
                        <a:t>الخطوة:</a:t>
                      </a:r>
                      <a:r>
                        <a:rPr lang="ar-SA" sz="1050" b="0" i="0" kern="1200" dirty="0">
                          <a:solidFill>
                            <a:schemeClr val="dk1"/>
                          </a:solidFill>
                          <a:effectLst/>
                          <a:latin typeface="+mn-lt"/>
                          <a:ea typeface="+mn-ea"/>
                          <a:cs typeface="+mn-cs"/>
                        </a:rPr>
                        <a:t> حدد 3 مؤشرات أداء، وتنافس مع معيار محدد</a:t>
                      </a:r>
                    </a:p>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المنافسة</a:t>
                      </a:r>
                      <a:endParaRPr lang="en-US" sz="14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050" b="0" kern="1200" dirty="0">
                          <a:solidFill>
                            <a:schemeClr val="tx1"/>
                          </a:solidFill>
                          <a:latin typeface="Janna LT" pitchFamily="2" charset="-78"/>
                          <a:ea typeface="+mn-ea"/>
                          <a:cs typeface="Janna LT" pitchFamily="2" charset="-78"/>
                        </a:rPr>
                        <a:t>حضور دورة "</a:t>
                      </a:r>
                      <a:r>
                        <a:rPr lang="en-US" sz="1050" b="0" kern="1200" dirty="0">
                          <a:solidFill>
                            <a:schemeClr val="tx1"/>
                          </a:solidFill>
                          <a:latin typeface="Janna LT" pitchFamily="2" charset="-78"/>
                          <a:ea typeface="+mn-ea"/>
                          <a:cs typeface="Janna LT" pitchFamily="2" charset="-78"/>
                        </a:rPr>
                        <a:t>Risk Management Basics" </a:t>
                      </a:r>
                      <a:r>
                        <a:rPr lang="ar-SA" sz="1050" b="0" kern="1200" dirty="0">
                          <a:solidFill>
                            <a:schemeClr val="tx1"/>
                          </a:solidFill>
                          <a:latin typeface="Janna LT" pitchFamily="2" charset="-78"/>
                          <a:ea typeface="+mn-ea"/>
                          <a:cs typeface="Janna LT" pitchFamily="2" charset="-78"/>
                        </a:rPr>
                        <a:t>على </a:t>
                      </a:r>
                      <a:r>
                        <a:rPr lang="en-US" sz="1050" b="0" kern="1200" dirty="0">
                          <a:solidFill>
                            <a:schemeClr val="tx1"/>
                          </a:solidFill>
                          <a:latin typeface="Janna LT" pitchFamily="2" charset="-78"/>
                          <a:ea typeface="+mn-ea"/>
                          <a:cs typeface="Janna LT" pitchFamily="2" charset="-78"/>
                        </a:rPr>
                        <a:t>Udemy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ar-SA" sz="1050" b="1" i="0" kern="1200" dirty="0">
                          <a:solidFill>
                            <a:schemeClr val="dk1"/>
                          </a:solidFill>
                          <a:effectLst/>
                          <a:latin typeface="+mn-lt"/>
                          <a:ea typeface="+mn-ea"/>
                          <a:cs typeface="+mn-cs"/>
                        </a:rPr>
                        <a:t>الهدف:</a:t>
                      </a:r>
                      <a:r>
                        <a:rPr lang="ar-SA" sz="1050" b="0" i="0" kern="1200" dirty="0">
                          <a:solidFill>
                            <a:schemeClr val="dk1"/>
                          </a:solidFill>
                          <a:effectLst/>
                          <a:latin typeface="+mn-lt"/>
                          <a:ea typeface="+mn-ea"/>
                          <a:cs typeface="+mn-cs"/>
                        </a:rPr>
                        <a:t> تحسين جودة القرارات عبر تحليل المخاطر.</a:t>
                      </a:r>
                    </a:p>
                    <a:p>
                      <a:pPr algn="r"/>
                      <a:r>
                        <a:rPr lang="ar-SA" sz="1050" b="1" i="0" kern="1200" dirty="0">
                          <a:solidFill>
                            <a:schemeClr val="dk1"/>
                          </a:solidFill>
                          <a:effectLst/>
                          <a:latin typeface="+mn-lt"/>
                          <a:ea typeface="+mn-ea"/>
                          <a:cs typeface="+mn-cs"/>
                        </a:rPr>
                        <a:t>الخطوة:</a:t>
                      </a:r>
                      <a:r>
                        <a:rPr lang="ar-SA" sz="1050" b="0" i="0" kern="1200" dirty="0">
                          <a:solidFill>
                            <a:schemeClr val="dk1"/>
                          </a:solidFill>
                          <a:effectLst/>
                          <a:latin typeface="+mn-lt"/>
                          <a:ea typeface="+mn-ea"/>
                          <a:cs typeface="+mn-cs"/>
                        </a:rPr>
                        <a:t> أنشئ قائمة مرجعية لتحليل المخاطر قبل اتخاذ القرارات</a:t>
                      </a:r>
                    </a:p>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التدبر</a:t>
                      </a:r>
                      <a:endParaRPr lang="en-US" sz="14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1714504784"/>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2021</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اتبع المسؤول عني في الجامعة و اخذ النصائح منه</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just" rtl="1">
                        <a:lnSpc>
                          <a:spcPct val="115000"/>
                        </a:lnSpc>
                        <a:buNone/>
                      </a:pPr>
                      <a:r>
                        <a:rPr lang="ar-SA" sz="1650" dirty="0">
                          <a:effectLst/>
                          <a:latin typeface="Times New Roman" panose="02020603050405020304" pitchFamily="18" charset="0"/>
                          <a:ea typeface="Times New Roman" panose="02020603050405020304" pitchFamily="18" charset="0"/>
                        </a:rPr>
                        <a:t>اتخرج من كلية الهندسة</a:t>
                      </a:r>
                      <a:endParaRPr lang="en-US" sz="16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40%</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2024</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أحاول التحدث مع اهل اللغة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just" rtl="1">
                        <a:lnSpc>
                          <a:spcPct val="115000"/>
                        </a:lnSpc>
                        <a:buNone/>
                      </a:pPr>
                      <a:r>
                        <a:rPr lang="ar-SA" sz="1650" dirty="0">
                          <a:effectLst/>
                          <a:latin typeface="Times New Roman" panose="02020603050405020304" pitchFamily="18" charset="0"/>
                          <a:ea typeface="Times New Roman" panose="02020603050405020304" pitchFamily="18" charset="0"/>
                        </a:rPr>
                        <a:t>اتقن اللغة الانجليزية</a:t>
                      </a:r>
                      <a:endParaRPr lang="en-US" sz="165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اتبع نمط صحي</a:t>
                      </a:r>
                    </a:p>
                  </a:txBody>
                  <a:tcPr marL="69314" marR="69314" marT="34657" marB="34657"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just" rtl="1">
                        <a:lnSpc>
                          <a:spcPct val="115000"/>
                        </a:lnSpc>
                        <a:buNone/>
                      </a:pPr>
                      <a:r>
                        <a:rPr lang="ar-SA" sz="1800" kern="1200" dirty="0">
                          <a:solidFill>
                            <a:schemeClr val="dk1"/>
                          </a:solidFill>
                          <a:effectLst/>
                          <a:latin typeface="+mn-lt"/>
                          <a:ea typeface="+mn-ea"/>
                          <a:cs typeface="+mn-cs"/>
                        </a:rPr>
                        <a:t>انزل وزني</a:t>
                      </a:r>
                      <a:endParaRPr lang="en-US" sz="165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60%</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2035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2030</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اخذت مجموعة من الدورات لتطوير مهاراتي</a:t>
                      </a:r>
                    </a:p>
                  </a:txBody>
                  <a:tcPr marL="69314" marR="69314" marT="34657" marB="34657"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just" rtl="1">
                        <a:lnSpc>
                          <a:spcPct val="115000"/>
                        </a:lnSpc>
                        <a:buNone/>
                      </a:pPr>
                      <a:r>
                        <a:rPr lang="ar-SA" sz="1800" kern="1200" dirty="0">
                          <a:solidFill>
                            <a:schemeClr val="dk1"/>
                          </a:solidFill>
                          <a:effectLst/>
                          <a:latin typeface="+mn-lt"/>
                          <a:ea typeface="+mn-ea"/>
                          <a:cs typeface="+mn-cs"/>
                        </a:rPr>
                        <a:t>أكون مبدع في العمل</a:t>
                      </a:r>
                      <a:endParaRPr lang="en-US" sz="165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2050</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اريد ازود معرفتي اكثر في مجال إدارة المشاريع</a:t>
                      </a:r>
                    </a:p>
                  </a:txBody>
                  <a:tcPr marL="69314" marR="69314" marT="34657" marB="34657"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just" rtl="1">
                        <a:lnSpc>
                          <a:spcPct val="115000"/>
                        </a:lnSpc>
                        <a:buNone/>
                      </a:pPr>
                      <a:r>
                        <a:rPr lang="ar-SA" sz="1650" dirty="0">
                          <a:effectLst/>
                          <a:latin typeface="Times New Roman" panose="02020603050405020304" pitchFamily="18" charset="0"/>
                          <a:ea typeface="Times New Roman" panose="02020603050405020304" pitchFamily="18" charset="0"/>
                        </a:rPr>
                        <a:t>تطوير المهارات الادارية</a:t>
                      </a:r>
                      <a:endParaRPr lang="en-US" sz="165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987DE9DD-6CD8-CDD7-0FF9-63597F1ED7D8}"/>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E0BC5F2D-DD09-FFB7-D37B-60D5DC70C768}"/>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514</TotalTime>
  <Words>597</Words>
  <Application>Microsoft Office PowerPoint</Application>
  <PresentationFormat>شاشة عريضة</PresentationFormat>
  <Paragraphs>117</Paragraphs>
  <Slides>7</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7</vt:i4>
      </vt:variant>
    </vt:vector>
  </HeadingPairs>
  <TitlesOfParts>
    <vt:vector size="17" baseType="lpstr">
      <vt:lpstr>Aptos</vt:lpstr>
      <vt:lpstr>Arial</vt:lpstr>
      <vt:lpstr>Calibri</vt:lpstr>
      <vt:lpstr>Calibri Light</vt:lpstr>
      <vt:lpstr>GE SS Two Bold</vt:lpstr>
      <vt:lpstr>GE SS Two Light</vt:lpstr>
      <vt:lpstr>Helvetica Neue</vt:lpstr>
      <vt:lpstr>Janna LT</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عبدالله حسين آل حسن</cp:lastModifiedBy>
  <cp:revision>15</cp:revision>
  <dcterms:created xsi:type="dcterms:W3CDTF">2024-07-25T16:29:18Z</dcterms:created>
  <dcterms:modified xsi:type="dcterms:W3CDTF">2025-03-26T06:00:11Z</dcterms:modified>
</cp:coreProperties>
</file>