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97" r:id="rId2"/>
    <p:sldId id="2107" r:id="rId3"/>
    <p:sldId id="2106" r:id="rId4"/>
    <p:sldId id="2108" r:id="rId5"/>
    <p:sldId id="2109" r:id="rId6"/>
    <p:sldId id="2110" r:id="rId7"/>
    <p:sldId id="211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D48"/>
    <a:srgbClr val="1B677F"/>
    <a:srgbClr val="1C1542"/>
    <a:srgbClr val="A435FE"/>
    <a:srgbClr val="8A888F"/>
    <a:srgbClr val="1BB3C4"/>
    <a:srgbClr val="11093B"/>
    <a:srgbClr val="E7A722"/>
    <a:srgbClr val="92C740"/>
    <a:srgbClr val="0A0E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4036C-C871-46E0-8DCE-1C8B1E971FF6}" v="8" dt="2025-03-22T22:53:05.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p:cViewPr>
        <p:scale>
          <a:sx n="110" d="100"/>
          <a:sy n="110" d="100"/>
        </p:scale>
        <p:origin x="13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A25CE3C-4F24-465F-ABA9-30B06FBEF4C0}" type="datetimeFigureOut">
              <a:rPr lang="ar-SA" smtClean="0"/>
              <a:t>28/09/1446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43DF759-8B0A-40B0-AD70-88767C8F3970}" type="slidenum">
              <a:rPr lang="ar-SA" smtClean="0"/>
              <a:t>‹#›</a:t>
            </a:fld>
            <a:endParaRPr lang="ar-SA"/>
          </a:p>
        </p:txBody>
      </p:sp>
    </p:spTree>
    <p:extLst>
      <p:ext uri="{BB962C8B-B14F-4D97-AF65-F5344CB8AC3E}">
        <p14:creationId xmlns:p14="http://schemas.microsoft.com/office/powerpoint/2010/main" val="112062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E502A053-9E28-4D4C-B446-3C2814735BD1}" type="slidenum">
              <a:rPr lang="en-US" smtClean="0"/>
              <a:t>1</a:t>
            </a:fld>
            <a:endParaRPr lang="en-US"/>
          </a:p>
        </p:txBody>
      </p:sp>
    </p:spTree>
    <p:extLst>
      <p:ext uri="{BB962C8B-B14F-4D97-AF65-F5344CB8AC3E}">
        <p14:creationId xmlns:p14="http://schemas.microsoft.com/office/powerpoint/2010/main" val="400998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7FCCE4-E5B8-4827-BBF9-96AA96485A88}"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54040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7142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314803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43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89809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FCCE4-E5B8-4827-BBF9-96AA96485A88}"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06204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7FCCE4-E5B8-4827-BBF9-96AA96485A88}"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96121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7FCCE4-E5B8-4827-BBF9-96AA96485A88}" type="datetimeFigureOut">
              <a:rPr lang="en-US" smtClean="0"/>
              <a:t>3/27/2025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95340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FCCE4-E5B8-4827-BBF9-96AA96485A88}" type="datetimeFigureOut">
              <a:rPr lang="en-US" smtClean="0"/>
              <a:t>3/27/2025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9352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FCCE4-E5B8-4827-BBF9-96AA96485A88}" type="datetimeFigureOut">
              <a:rPr lang="en-US" smtClean="0"/>
              <a:t>3/27/2025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293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37747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09482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FCCE4-E5B8-4827-BBF9-96AA96485A88}" type="datetimeFigureOut">
              <a:rPr lang="en-US" smtClean="0"/>
              <a:t>3/27/2025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C9119-0469-431D-BE00-7E3AF7536024}" type="slidenum">
              <a:rPr lang="en-US" smtClean="0"/>
              <a:t>‹#›</a:t>
            </a:fld>
            <a:endParaRPr lang="en-US"/>
          </a:p>
        </p:txBody>
      </p:sp>
    </p:spTree>
    <p:extLst>
      <p:ext uri="{BB962C8B-B14F-4D97-AF65-F5344CB8AC3E}">
        <p14:creationId xmlns:p14="http://schemas.microsoft.com/office/powerpoint/2010/main" val="506351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0A3B87-DA19-5B06-B6AE-E6E4B2FDCE34}"/>
              </a:ext>
            </a:extLst>
          </p:cNvPr>
          <p:cNvSpPr/>
          <p:nvPr/>
        </p:nvSpPr>
        <p:spPr>
          <a:xfrm>
            <a:off x="1"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sz="900"/>
          </a:p>
        </p:txBody>
      </p:sp>
      <p:pic>
        <p:nvPicPr>
          <p:cNvPr id="3" name="Picture 2" descr="A group of black figures&#10;&#10;Description automatically generated">
            <a:extLst>
              <a:ext uri="{FF2B5EF4-FFF2-40B4-BE49-F238E27FC236}">
                <a16:creationId xmlns:a16="http://schemas.microsoft.com/office/drawing/2014/main" id="{8ACB5527-B2EB-E19C-F0E7-02D8F6F67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 y="446"/>
            <a:ext cx="12190412" cy="6857107"/>
          </a:xfrm>
          <a:prstGeom prst="rect">
            <a:avLst/>
          </a:prstGeom>
        </p:spPr>
      </p:pic>
      <p:sp>
        <p:nvSpPr>
          <p:cNvPr id="25" name="TextBox 24">
            <a:extLst>
              <a:ext uri="{FF2B5EF4-FFF2-40B4-BE49-F238E27FC236}">
                <a16:creationId xmlns:a16="http://schemas.microsoft.com/office/drawing/2014/main" id="{ABDC2006-B2FC-514A-7A3A-8642012E9E5F}"/>
              </a:ext>
            </a:extLst>
          </p:cNvPr>
          <p:cNvSpPr txBox="1"/>
          <p:nvPr/>
        </p:nvSpPr>
        <p:spPr>
          <a:xfrm>
            <a:off x="375509" y="786595"/>
            <a:ext cx="1724874" cy="830868"/>
          </a:xfrm>
          <a:prstGeom prst="rect">
            <a:avLst/>
          </a:prstGeom>
          <a:noFill/>
        </p:spPr>
        <p:txBody>
          <a:bodyPr wrap="square" rtlCol="0" anchor="ctr">
            <a:spAutoFit/>
          </a:bodyPr>
          <a:lstStyle/>
          <a:p>
            <a:pPr algn="ctr"/>
            <a:r>
              <a:rPr lang="en-US" sz="4799" b="1" dirty="0">
                <a:solidFill>
                  <a:srgbClr val="E6E9EE"/>
                </a:solidFill>
                <a:latin typeface="Helvetica Neue" panose="02000503000000020004" pitchFamily="2" charset="0"/>
                <a:ea typeface="Helvetica Neue" panose="02000503000000020004" pitchFamily="2" charset="0"/>
                <a:cs typeface="Helvetica Neue" panose="02000503000000020004" pitchFamily="2" charset="0"/>
              </a:rPr>
              <a:t>2025</a:t>
            </a:r>
          </a:p>
        </p:txBody>
      </p:sp>
      <p:sp>
        <p:nvSpPr>
          <p:cNvPr id="27" name="object 8">
            <a:extLst>
              <a:ext uri="{FF2B5EF4-FFF2-40B4-BE49-F238E27FC236}">
                <a16:creationId xmlns:a16="http://schemas.microsoft.com/office/drawing/2014/main" id="{E2ED2E6F-EA6C-A7A1-B06D-A0F0286F6B90}"/>
              </a:ext>
            </a:extLst>
          </p:cNvPr>
          <p:cNvSpPr txBox="1">
            <a:spLocks/>
          </p:cNvSpPr>
          <p:nvPr/>
        </p:nvSpPr>
        <p:spPr>
          <a:xfrm>
            <a:off x="7734278" y="2033241"/>
            <a:ext cx="2563739" cy="1243672"/>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rPr>
              <a:t>الخطة القيادية</a:t>
            </a:r>
            <a:endParaRPr lang="en-GB"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3" name="Oval 72">
            <a:extLst>
              <a:ext uri="{FF2B5EF4-FFF2-40B4-BE49-F238E27FC236}">
                <a16:creationId xmlns:a16="http://schemas.microsoft.com/office/drawing/2014/main" id="{97366585-D53F-D0FA-1E00-0431CB55D423}"/>
              </a:ext>
            </a:extLst>
          </p:cNvPr>
          <p:cNvSpPr/>
          <p:nvPr/>
        </p:nvSpPr>
        <p:spPr>
          <a:xfrm>
            <a:off x="3444880" y="2372366"/>
            <a:ext cx="2988667" cy="2988667"/>
          </a:xfrm>
          <a:prstGeom prst="ellipse">
            <a:avLst/>
          </a:prstGeom>
          <a:noFill/>
          <a:ln w="38100">
            <a:gradFill flip="none" rotWithShape="1">
              <a:gsLst>
                <a:gs pos="0">
                  <a:srgbClr val="A434FF"/>
                </a:gs>
                <a:gs pos="66000">
                  <a:srgbClr val="A434FF"/>
                </a:gs>
                <a:gs pos="100000">
                  <a:schemeClr val="tx1">
                    <a:lumMod val="10000"/>
                    <a:lumOff val="90000"/>
                  </a:schemeClr>
                </a:gs>
              </a:gsLst>
              <a:path path="rect">
                <a:fillToRect l="100000" t="100000"/>
              </a:path>
              <a:tileRect r="-100000" b="-100000"/>
            </a:gradFill>
          </a:ln>
          <a:effectLst>
            <a:outerShdw blurRad="317500" sx="98000" sy="98000" algn="ctr" rotWithShape="0">
              <a:srgbClr val="110939">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Calibri"/>
            </a:endParaRPr>
          </a:p>
        </p:txBody>
      </p:sp>
      <p:cxnSp>
        <p:nvCxnSpPr>
          <p:cNvPr id="76" name="Straight Connector 75">
            <a:extLst>
              <a:ext uri="{FF2B5EF4-FFF2-40B4-BE49-F238E27FC236}">
                <a16:creationId xmlns:a16="http://schemas.microsoft.com/office/drawing/2014/main" id="{A5619116-2C68-1D6A-BE1D-538D46B8CEB2}"/>
              </a:ext>
            </a:extLst>
          </p:cNvPr>
          <p:cNvCxnSpPr/>
          <p:nvPr/>
        </p:nvCxnSpPr>
        <p:spPr>
          <a:xfrm>
            <a:off x="583185" y="1618884"/>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16D166-64EA-C9E8-EF01-B42D2BF42273}"/>
              </a:ext>
            </a:extLst>
          </p:cNvPr>
          <p:cNvCxnSpPr>
            <a:cxnSpLocks/>
          </p:cNvCxnSpPr>
          <p:nvPr/>
        </p:nvCxnSpPr>
        <p:spPr>
          <a:xfrm>
            <a:off x="7734277" y="4101386"/>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5BF0767C-4BF3-5620-1D09-950BE139B823}"/>
              </a:ext>
            </a:extLst>
          </p:cNvPr>
          <p:cNvSpPr/>
          <p:nvPr/>
        </p:nvSpPr>
        <p:spPr>
          <a:xfrm>
            <a:off x="5837452" y="8820324"/>
            <a:ext cx="4893437" cy="3797193"/>
          </a:xfrm>
          <a:prstGeom prst="rect">
            <a:avLst/>
          </a:prstGeom>
        </p:spPr>
        <p:txBody>
          <a:bodyPr wrap="square">
            <a:spAutoFit/>
          </a:bodyPr>
          <a:lstStyle/>
          <a:p>
            <a:pPr algn="justLow" rtl="1">
              <a:lnSpc>
                <a:spcPct val="150000"/>
              </a:lnSpc>
            </a:pPr>
            <a:r>
              <a:rPr lang="ar-SA" kern="100" dirty="0">
                <a:solidFill>
                  <a:schemeClr val="bg1"/>
                </a:solidFill>
                <a:latin typeface="Times New Roman" panose="02020603050405020304" pitchFamily="18" charset="0"/>
                <a:ea typeface="Aptos" panose="020B0004020202020204" pitchFamily="34" charset="0"/>
                <a:cs typeface="GE SS Two Light" panose="020A0503020102020204" pitchFamily="18" charset="-78"/>
              </a:rPr>
              <a:t>برنامج سمتي لتمكين القيادات المجتمعية ينطلق من احتياجات المستفيدين ومعرفة نقاط القوة لديهم، وتحديد الرؤية الشخصية في مجالاتهم المؤثرة في المجتمع، وإعداد الخطط القيادية وتحكيمها، ثم تأهيل المستفيدين في الكفايات المشتركة للتأهيل الشخصي والقيادي وكفايات التأثير المجتمعي، لنصل إلى قيادات يمتلكون مشاريع مجتمعية مؤثرة، وينتقلون من دائرة التميز الشخصي إلى الإنتاجية والقيادة المجتمعية.</a:t>
            </a:r>
            <a:endParaRPr lang="en-SA" kern="100" dirty="0">
              <a:solidFill>
                <a:schemeClr val="bg1"/>
              </a:solidFill>
              <a:latin typeface="Times New Roman" panose="02020603050405020304" pitchFamily="18" charset="0"/>
              <a:ea typeface="Aptos" panose="020B0004020202020204" pitchFamily="34" charset="0"/>
              <a:cs typeface="Traditional Arabic" pitchFamily="2" charset="-78"/>
            </a:endParaRPr>
          </a:p>
        </p:txBody>
      </p:sp>
      <p:sp>
        <p:nvSpPr>
          <p:cNvPr id="84" name="Title 1">
            <a:extLst>
              <a:ext uri="{FF2B5EF4-FFF2-40B4-BE49-F238E27FC236}">
                <a16:creationId xmlns:a16="http://schemas.microsoft.com/office/drawing/2014/main" id="{C509DA09-ABAB-4F4D-8EA6-7541440D8E8F}"/>
              </a:ext>
            </a:extLst>
          </p:cNvPr>
          <p:cNvSpPr txBox="1">
            <a:spLocks/>
          </p:cNvSpPr>
          <p:nvPr/>
        </p:nvSpPr>
        <p:spPr>
          <a:xfrm>
            <a:off x="5745803" y="7014380"/>
            <a:ext cx="5076736" cy="738726"/>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ctr"/>
            <a:r>
              <a:rPr lang="ar-SA" sz="3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برنـامج سمتــي</a:t>
            </a:r>
            <a:endParaRPr lang="en-GB" sz="2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5" name="Rectangle 84">
            <a:extLst>
              <a:ext uri="{FF2B5EF4-FFF2-40B4-BE49-F238E27FC236}">
                <a16:creationId xmlns:a16="http://schemas.microsoft.com/office/drawing/2014/main" id="{79CBF743-0269-0942-A218-65A8D3285318}"/>
              </a:ext>
            </a:extLst>
          </p:cNvPr>
          <p:cNvSpPr/>
          <p:nvPr/>
        </p:nvSpPr>
        <p:spPr>
          <a:xfrm>
            <a:off x="5835995" y="7768662"/>
            <a:ext cx="4896352" cy="421654"/>
          </a:xfrm>
          <a:prstGeom prst="rect">
            <a:avLst/>
          </a:prstGeom>
        </p:spPr>
        <p:txBody>
          <a:bodyPr wrap="square">
            <a:spAutoFit/>
          </a:bodyPr>
          <a:lstStyle/>
          <a:p>
            <a:pPr algn="ctr">
              <a:lnSpc>
                <a:spcPct val="107000"/>
              </a:lnSpc>
              <a:spcAft>
                <a:spcPts val="800"/>
              </a:spcAft>
            </a:pPr>
            <a:r>
              <a:rPr lang="ar-SA" sz="2000" kern="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t>لتمكين القيادات المجتمعية</a:t>
            </a:r>
            <a:endParaRPr lang="en-GB" sz="2000" kern="10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 name="object 8">
            <a:extLst>
              <a:ext uri="{FF2B5EF4-FFF2-40B4-BE49-F238E27FC236}">
                <a16:creationId xmlns:a16="http://schemas.microsoft.com/office/drawing/2014/main" id="{27AEE294-9CD2-463B-A122-F688D5FF94DA}"/>
              </a:ext>
            </a:extLst>
          </p:cNvPr>
          <p:cNvSpPr txBox="1">
            <a:spLocks/>
          </p:cNvSpPr>
          <p:nvPr/>
        </p:nvSpPr>
        <p:spPr>
          <a:xfrm>
            <a:off x="7734278" y="3311999"/>
            <a:ext cx="2563739"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برنامج بوصلة الطاقات</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9" name="Picture 8" descr="A black and white logo&#10;&#10;Description automatically generated">
            <a:extLst>
              <a:ext uri="{FF2B5EF4-FFF2-40B4-BE49-F238E27FC236}">
                <a16:creationId xmlns:a16="http://schemas.microsoft.com/office/drawing/2014/main" id="{03C8F826-DC9E-CCCF-0585-E839091FBC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4501" y="5689992"/>
            <a:ext cx="1966224" cy="973055"/>
          </a:xfrm>
          <a:prstGeom prst="rect">
            <a:avLst/>
          </a:prstGeom>
        </p:spPr>
      </p:pic>
      <p:pic>
        <p:nvPicPr>
          <p:cNvPr id="4" name="صورة 3" descr="صورة تحتوي على طعام, علامة, رسم&#10;&#10;تم إنشاء الوصف تلقائياً">
            <a:extLst>
              <a:ext uri="{FF2B5EF4-FFF2-40B4-BE49-F238E27FC236}">
                <a16:creationId xmlns:a16="http://schemas.microsoft.com/office/drawing/2014/main" id="{45008EDD-A46E-8BFD-F1FA-B94B7CFFA32F}"/>
              </a:ext>
            </a:extLst>
          </p:cNvPr>
          <p:cNvPicPr>
            <a:picLocks noChangeAspect="1"/>
          </p:cNvPicPr>
          <p:nvPr/>
        </p:nvPicPr>
        <p:blipFill>
          <a:blip r:embed="rId5">
            <a:biLevel thresh="25000"/>
          </a:blip>
          <a:stretch>
            <a:fillRect/>
          </a:stretch>
        </p:blipFill>
        <p:spPr>
          <a:xfrm>
            <a:off x="10540835" y="6007094"/>
            <a:ext cx="1313236" cy="572158"/>
          </a:xfrm>
          <a:prstGeom prst="rect">
            <a:avLst/>
          </a:prstGeom>
        </p:spPr>
      </p:pic>
      <p:sp>
        <p:nvSpPr>
          <p:cNvPr id="2" name="object 8">
            <a:extLst>
              <a:ext uri="{FF2B5EF4-FFF2-40B4-BE49-F238E27FC236}">
                <a16:creationId xmlns:a16="http://schemas.microsoft.com/office/drawing/2014/main" id="{04C0FCB6-1E5B-E449-792E-F6E5F0ADD4D7}"/>
              </a:ext>
            </a:extLst>
          </p:cNvPr>
          <p:cNvSpPr txBox="1">
            <a:spLocks/>
          </p:cNvSpPr>
          <p:nvPr/>
        </p:nvSpPr>
        <p:spPr>
          <a:xfrm>
            <a:off x="7460976" y="4698314"/>
            <a:ext cx="4267201" cy="702754"/>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اسم المشارك: </a:t>
            </a:r>
            <a:endPar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فيصل خالد السهيان</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1395610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0" decel="10000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10" fill="hold"/>
                                        <p:tgtEl>
                                          <p:spTgt spid="73"/>
                                        </p:tgtEl>
                                        <p:attrNameLst>
                                          <p:attrName>ppt_w</p:attrName>
                                        </p:attrNameLst>
                                      </p:cBhvr>
                                      <p:tavLst>
                                        <p:tav tm="0">
                                          <p:val>
                                            <p:fltVal val="0"/>
                                          </p:val>
                                        </p:tav>
                                        <p:tav tm="100000">
                                          <p:val>
                                            <p:strVal val="#ppt_w"/>
                                          </p:val>
                                        </p:tav>
                                      </p:tavLst>
                                    </p:anim>
                                    <p:anim calcmode="lin" valueType="num">
                                      <p:cBhvr>
                                        <p:cTn id="8" dur="10" fill="hold"/>
                                        <p:tgtEl>
                                          <p:spTgt spid="73"/>
                                        </p:tgtEl>
                                        <p:attrNameLst>
                                          <p:attrName>ppt_h</p:attrName>
                                        </p:attrNameLst>
                                      </p:cBhvr>
                                      <p:tavLst>
                                        <p:tav tm="0">
                                          <p:val>
                                            <p:fltVal val="0"/>
                                          </p:val>
                                        </p:tav>
                                        <p:tav tm="100000">
                                          <p:val>
                                            <p:strVal val="#ppt_h"/>
                                          </p:val>
                                        </p:tav>
                                      </p:tavLst>
                                    </p:anim>
                                    <p:anim calcmode="lin" valueType="num">
                                      <p:cBhvr>
                                        <p:cTn id="9" dur="10" fill="hold"/>
                                        <p:tgtEl>
                                          <p:spTgt spid="73"/>
                                        </p:tgtEl>
                                        <p:attrNameLst>
                                          <p:attrName>style.rotation</p:attrName>
                                        </p:attrNameLst>
                                      </p:cBhvr>
                                      <p:tavLst>
                                        <p:tav tm="0">
                                          <p:val>
                                            <p:fltVal val="360"/>
                                          </p:val>
                                        </p:tav>
                                        <p:tav tm="100000">
                                          <p:val>
                                            <p:fltVal val="0"/>
                                          </p:val>
                                        </p:tav>
                                      </p:tavLst>
                                    </p:anim>
                                    <p:animEffect transition="in" filter="fade">
                                      <p:cBhvr>
                                        <p:cTn id="10" dur="10"/>
                                        <p:tgtEl>
                                          <p:spTgt spid="73"/>
                                        </p:tgtEl>
                                      </p:cBhvr>
                                    </p:animEffect>
                                  </p:childTnLst>
                                </p:cTn>
                              </p:par>
                              <p:par>
                                <p:cTn id="11" presetID="6" presetClass="emph" presetSubtype="0" repeatCount="indefinite" accel="46000" decel="54000" autoRev="1" fill="hold" grpId="1" nodeType="withEffect">
                                  <p:stCondLst>
                                    <p:cond delay="0"/>
                                  </p:stCondLst>
                                  <p:childTnLst>
                                    <p:animScale>
                                      <p:cBhvr>
                                        <p:cTn id="12" dur="2300" fill="hold"/>
                                        <p:tgtEl>
                                          <p:spTgt spid="7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EE7C6-D4B3-AA1A-D6FB-E39EE7CAE800}"/>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00E0FA50-62AE-BBBC-2DA1-210BC8E5A92C}"/>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FE7768BC-E5B9-8299-B0CF-B66904875D75}"/>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12" name="Title 1">
            <a:extLst>
              <a:ext uri="{FF2B5EF4-FFF2-40B4-BE49-F238E27FC236}">
                <a16:creationId xmlns:a16="http://schemas.microsoft.com/office/drawing/2014/main" id="{6DB0979B-46B2-E068-1983-F8303F098342}"/>
              </a:ext>
            </a:extLst>
          </p:cNvPr>
          <p:cNvSpPr txBox="1">
            <a:spLocks/>
          </p:cNvSpPr>
          <p:nvPr/>
        </p:nvSpPr>
        <p:spPr>
          <a:xfrm>
            <a:off x="6084879" y="1231961"/>
            <a:ext cx="4632766" cy="937942"/>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r"/>
            <a:r>
              <a:rPr lang="ar-SA" sz="3299"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rPr>
              <a:t>تطوير نقاط القوة</a:t>
            </a:r>
            <a:endParaRPr lang="en-GB" sz="2400"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مستطيل 1">
            <a:extLst>
              <a:ext uri="{FF2B5EF4-FFF2-40B4-BE49-F238E27FC236}">
                <a16:creationId xmlns:a16="http://schemas.microsoft.com/office/drawing/2014/main" id="{40E1018F-B91B-E427-FAB9-F3D4D13ABE48}"/>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5" name="جدول 4">
            <a:extLst>
              <a:ext uri="{FF2B5EF4-FFF2-40B4-BE49-F238E27FC236}">
                <a16:creationId xmlns:a16="http://schemas.microsoft.com/office/drawing/2014/main" id="{97548815-7D69-A670-BA96-AA160FD0A43C}"/>
              </a:ext>
            </a:extLst>
          </p:cNvPr>
          <p:cNvGraphicFramePr>
            <a:graphicFrameLocks noGrp="1"/>
          </p:cNvGraphicFramePr>
          <p:nvPr>
            <p:extLst>
              <p:ext uri="{D42A27DB-BD31-4B8C-83A1-F6EECF244321}">
                <p14:modId xmlns:p14="http://schemas.microsoft.com/office/powerpoint/2010/main" val="692991977"/>
              </p:ext>
            </p:extLst>
          </p:nvPr>
        </p:nvGraphicFramePr>
        <p:xfrm>
          <a:off x="810887" y="1673526"/>
          <a:ext cx="10437957" cy="5007638"/>
        </p:xfrm>
        <a:graphic>
          <a:graphicData uri="http://schemas.openxmlformats.org/drawingml/2006/table">
            <a:tbl>
              <a:tblPr firstRow="1" bandRow="1">
                <a:tableStyleId>{5C22544A-7EE6-4342-B048-85BDC9FD1C3A}</a:tableStyleId>
              </a:tblPr>
              <a:tblGrid>
                <a:gridCol w="3479319">
                  <a:extLst>
                    <a:ext uri="{9D8B030D-6E8A-4147-A177-3AD203B41FA5}">
                      <a16:colId xmlns:a16="http://schemas.microsoft.com/office/drawing/2014/main" val="872527830"/>
                    </a:ext>
                  </a:extLst>
                </a:gridCol>
                <a:gridCol w="3479319">
                  <a:extLst>
                    <a:ext uri="{9D8B030D-6E8A-4147-A177-3AD203B41FA5}">
                      <a16:colId xmlns:a16="http://schemas.microsoft.com/office/drawing/2014/main" val="1275849387"/>
                    </a:ext>
                  </a:extLst>
                </a:gridCol>
                <a:gridCol w="3479319">
                  <a:extLst>
                    <a:ext uri="{9D8B030D-6E8A-4147-A177-3AD203B41FA5}">
                      <a16:colId xmlns:a16="http://schemas.microsoft.com/office/drawing/2014/main" val="3517509203"/>
                    </a:ext>
                  </a:extLst>
                </a:gridCol>
              </a:tblGrid>
              <a:tr h="552544">
                <a:tc>
                  <a:txBody>
                    <a:bodyPr/>
                    <a:lstStyle/>
                    <a:p>
                      <a:pPr algn="ctr"/>
                      <a:r>
                        <a:rPr lang="ar-SA" sz="18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إجراءات تنفيذية، ووسائل وأدوات</a:t>
                      </a:r>
                    </a:p>
                  </a:txBody>
                  <a:tcPr marL="42198" marR="42198" marT="21099" marB="21099" anchor="ctr">
                    <a:solidFill>
                      <a:srgbClr val="A434FF"/>
                    </a:solidFill>
                  </a:tcPr>
                </a:tc>
                <a:tc>
                  <a:txBody>
                    <a:bodyPr/>
                    <a:lstStyle/>
                    <a:p>
                      <a:pPr algn="ctr"/>
                      <a:r>
                        <a:rPr lang="ar-SA" sz="16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الأهداف التطويرية</a:t>
                      </a:r>
                    </a:p>
                  </a:txBody>
                  <a:tcPr marL="42198" marR="42198" marT="21099" marB="21099" anchor="ctr">
                    <a:solidFill>
                      <a:srgbClr val="A434FF"/>
                    </a:solidFill>
                  </a:tcPr>
                </a:tc>
                <a:tc>
                  <a:txBody>
                    <a:bodyPr/>
                    <a:lstStyle/>
                    <a:p>
                      <a:pPr algn="ctr"/>
                      <a:r>
                        <a:rPr lang="ar-SA" sz="20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السمات</a:t>
                      </a:r>
                      <a:endParaRPr lang="ar-SA" sz="12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solidFill>
                      <a:srgbClr val="A434FF"/>
                    </a:solidFill>
                  </a:tcPr>
                </a:tc>
                <a:extLst>
                  <a:ext uri="{0D108BD9-81ED-4DB2-BD59-A6C34878D82A}">
                    <a16:rowId xmlns:a16="http://schemas.microsoft.com/office/drawing/2014/main" val="385413161"/>
                  </a:ext>
                </a:extLst>
              </a:tr>
              <a:tr h="807436">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سجّل الإجراءات التنفيذية، ووسائل وأدوات تحقيقها</a:t>
                      </a:r>
                      <a:b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b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(قراءة، دورات، تأمل، خبراء...؛ لتحقيق أهدافك التكتيكية)</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أهداف تطويرية خلال أربعة أشهر لتحقيق النمو والتطوير في 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748614840"/>
                  </a:ext>
                </a:extLst>
              </a:tr>
              <a:tr h="641993">
                <a:tc>
                  <a:txBody>
                    <a:bodyPr/>
                    <a:lstStyle/>
                    <a:p>
                      <a:pPr marL="0" marR="0" lvl="0" indent="0" algn="ctr" defTabSz="914400" rtl="1" eaLnBrk="1" fontAlgn="auto" latinLnBrk="0" hangingPunct="1">
                        <a:lnSpc>
                          <a:spcPct val="100000"/>
                        </a:lnSpc>
                        <a:spcBef>
                          <a:spcPts val="0"/>
                        </a:spcBef>
                        <a:spcAft>
                          <a:spcPts val="1000"/>
                        </a:spcAft>
                        <a:buClrTx/>
                        <a:buSzTx/>
                        <a:buFontTx/>
                        <a:buNone/>
                        <a:tabLst/>
                        <a:defRPr/>
                      </a:pPr>
                      <a:r>
                        <a:rPr lang="ar-SA" sz="1400" b="0" kern="1200" dirty="0">
                          <a:solidFill>
                            <a:schemeClr val="tx1"/>
                          </a:solidFill>
                          <a:latin typeface="Janna LT" pitchFamily="2" charset="-78"/>
                          <a:ea typeface="+mn-ea"/>
                          <a:cs typeface="Janna LT" pitchFamily="2" charset="-78"/>
                        </a:rPr>
                        <a:t>قراءة كتب في التفكير الاستراتيجي او استشارة أشخاص ذوي خبرة قبل اتخاذ قرارات مهمة</a:t>
                      </a:r>
                      <a:endParaRPr lang="en-US" sz="1400" b="0" kern="1200" dirty="0">
                        <a:solidFill>
                          <a:schemeClr val="tx1"/>
                        </a:solidFill>
                        <a:latin typeface="Janna LT" pitchFamily="2" charset="-78"/>
                        <a:ea typeface="+mn-ea"/>
                        <a:cs typeface="Janna LT" pitchFamily="2" charset="-78"/>
                      </a:endParaRPr>
                    </a:p>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Janna LT" pitchFamily="2" charset="-78"/>
                          <a:ea typeface="+mn-ea"/>
                          <a:cs typeface="Janna LT" pitchFamily="2" charset="-78"/>
                        </a:rPr>
                        <a:t>تحسين القدرة على اتخاذ قرارات</a:t>
                      </a:r>
                      <a:r>
                        <a:rPr lang="en-GB" sz="1400" b="0" kern="1200" dirty="0">
                          <a:solidFill>
                            <a:schemeClr val="tx1"/>
                          </a:solidFill>
                          <a:latin typeface="Janna LT" pitchFamily="2" charset="-78"/>
                          <a:ea typeface="+mn-ea"/>
                          <a:cs typeface="Janna LT" pitchFamily="2" charset="-78"/>
                        </a:rPr>
                        <a:t> </a:t>
                      </a:r>
                      <a:r>
                        <a:rPr lang="ar-SA" sz="1400" b="0" kern="1200" dirty="0">
                          <a:solidFill>
                            <a:schemeClr val="tx1"/>
                          </a:solidFill>
                          <a:latin typeface="Janna LT" pitchFamily="2" charset="-78"/>
                          <a:ea typeface="+mn-ea"/>
                          <a:cs typeface="Janna LT" pitchFamily="2" charset="-78"/>
                        </a:rPr>
                        <a:t>مدروسة وتقليل المخاطر</a:t>
                      </a:r>
                      <a:endParaRPr lang="en-US"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Janna LT" pitchFamily="2" charset="-78"/>
                          <a:ea typeface="+mn-ea"/>
                          <a:cs typeface="Janna LT" pitchFamily="2" charset="-78"/>
                        </a:rPr>
                        <a:t>متحفظ - </a:t>
                      </a:r>
                      <a:r>
                        <a:rPr lang="en-GB" sz="1600" b="0" kern="1200" dirty="0">
                          <a:solidFill>
                            <a:schemeClr val="tx1"/>
                          </a:solidFill>
                          <a:latin typeface="Janna LT" pitchFamily="2" charset="-78"/>
                          <a:ea typeface="+mn-ea"/>
                          <a:cs typeface="Janna LT" pitchFamily="2" charset="-78"/>
                        </a:rPr>
                        <a:t>Deliberative</a:t>
                      </a:r>
                      <a:endParaRPr lang="en-US" sz="1600" b="0"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014909"/>
                  </a:ext>
                </a:extLst>
              </a:tr>
              <a:tr h="546315">
                <a:tc>
                  <a:txBody>
                    <a:bodyPr/>
                    <a:lstStyle/>
                    <a:p>
                      <a:pPr marL="0" marR="0" algn="ctr" defTabSz="914400" rtl="1" eaLnBrk="1" latinLnBrk="0" hangingPunct="1">
                        <a:lnSpc>
                          <a:spcPct val="115000"/>
                        </a:lnSpc>
                        <a:spcBef>
                          <a:spcPts val="0"/>
                        </a:spcBef>
                        <a:spcAft>
                          <a:spcPts val="1000"/>
                        </a:spcAft>
                      </a:pPr>
                      <a:r>
                        <a:rPr lang="ar-SA" sz="1400" b="0" i="0" kern="1200" dirty="0">
                          <a:solidFill>
                            <a:schemeClr val="dk1"/>
                          </a:solidFill>
                          <a:effectLst/>
                          <a:latin typeface="+mn-lt"/>
                          <a:ea typeface="+mn-ea"/>
                          <a:cs typeface="+mn-cs"/>
                        </a:rPr>
                        <a:t>تحديد المهام اليومية وفق الأولويات واستخدام تطبيقات مثل</a:t>
                      </a:r>
                      <a:r>
                        <a:rPr lang="en-GB" sz="1400" b="0" i="0" kern="1200" dirty="0">
                          <a:solidFill>
                            <a:schemeClr val="dk1"/>
                          </a:solidFill>
                          <a:effectLst/>
                          <a:latin typeface="+mn-lt"/>
                          <a:ea typeface="+mn-ea"/>
                          <a:cs typeface="+mn-cs"/>
                        </a:rPr>
                        <a:t>Google calendar  </a:t>
                      </a:r>
                      <a:r>
                        <a:rPr lang="ar-SA" sz="1400" b="0" i="0" kern="1200" dirty="0">
                          <a:solidFill>
                            <a:schemeClr val="dk1"/>
                          </a:solidFill>
                          <a:effectLst/>
                          <a:latin typeface="+mn-lt"/>
                          <a:ea typeface="+mn-ea"/>
                          <a:cs typeface="+mn-cs"/>
                        </a:rPr>
                        <a:t>لتنظيم الوقت </a:t>
                      </a:r>
                      <a:endParaRPr lang="en-US"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i="0" kern="1200" dirty="0">
                          <a:solidFill>
                            <a:schemeClr val="dk1"/>
                          </a:solidFill>
                          <a:effectLst/>
                          <a:latin typeface="+mn-lt"/>
                          <a:ea typeface="+mn-ea"/>
                          <a:cs typeface="+mn-cs"/>
                        </a:rPr>
                        <a:t>رفع مستوى الإنتاجية وإنجاز المهام بكفاءة أكبر</a:t>
                      </a:r>
                      <a:endParaRPr lang="en-US"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Janna LT" pitchFamily="2" charset="-78"/>
                          <a:ea typeface="+mn-ea"/>
                          <a:cs typeface="Janna LT" pitchFamily="2" charset="-78"/>
                        </a:rPr>
                        <a:t>منجز -</a:t>
                      </a:r>
                      <a:r>
                        <a:rPr lang="en-GB" sz="1600" b="0" kern="1200" dirty="0">
                          <a:solidFill>
                            <a:schemeClr val="tx1"/>
                          </a:solidFill>
                          <a:latin typeface="Janna LT" pitchFamily="2" charset="-78"/>
                          <a:ea typeface="+mn-ea"/>
                          <a:cs typeface="Janna LT" pitchFamily="2" charset="-78"/>
                        </a:rPr>
                        <a:t> Achiever </a:t>
                      </a:r>
                      <a:endParaRPr lang="en-US" sz="1600" b="0"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45493"/>
                  </a:ext>
                </a:extLst>
              </a:tr>
              <a:tr h="546315">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Janna LT" pitchFamily="2" charset="-78"/>
                          <a:ea typeface="+mn-ea"/>
                          <a:cs typeface="Janna LT" pitchFamily="2" charset="-78"/>
                        </a:rPr>
                        <a:t>الاشتراك في دورات تحليل البيانات والتفكير النقدي وتطبيق التحليل المنطقي عند حل المشكلات اليومية</a:t>
                      </a:r>
                      <a:endParaRPr lang="en-US"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Janna LT" pitchFamily="2" charset="-78"/>
                          <a:ea typeface="+mn-ea"/>
                          <a:cs typeface="Janna LT" pitchFamily="2" charset="-78"/>
                        </a:rPr>
                        <a:t>تطوير مهارات التحليل والتفكير النقدي</a:t>
                      </a:r>
                      <a:endParaRPr lang="en-US"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Janna LT" pitchFamily="2" charset="-78"/>
                          <a:ea typeface="+mn-ea"/>
                          <a:cs typeface="Janna LT" pitchFamily="2" charset="-78"/>
                        </a:rPr>
                        <a:t>تحليلي - </a:t>
                      </a:r>
                      <a:r>
                        <a:rPr lang="en-GB" sz="1600" b="0" kern="1200" dirty="0">
                          <a:solidFill>
                            <a:schemeClr val="tx1"/>
                          </a:solidFill>
                          <a:latin typeface="Janna LT" pitchFamily="2" charset="-78"/>
                          <a:ea typeface="+mn-ea"/>
                          <a:cs typeface="Janna LT" pitchFamily="2" charset="-78"/>
                        </a:rPr>
                        <a:t> Analytical</a:t>
                      </a:r>
                      <a:endParaRPr lang="en-US" sz="16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1522220"/>
                  </a:ext>
                </a:extLst>
              </a:tr>
              <a:tr h="893974">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i="0" kern="1200" dirty="0">
                          <a:solidFill>
                            <a:schemeClr val="dk1"/>
                          </a:solidFill>
                          <a:effectLst/>
                          <a:latin typeface="+mn-lt"/>
                          <a:ea typeface="+mn-ea"/>
                          <a:cs typeface="+mn-cs"/>
                        </a:rPr>
                        <a:t>متابعة دورات عبر المنصات و قراءة كتب ومقالات متخصصة في الهندسة الكهربائية وكذلك الاستفادة من اليوتيوب والبرامج التعليمي</a:t>
                      </a:r>
                      <a:endParaRPr lang="en-US"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Janna LT" pitchFamily="2" charset="-78"/>
                          <a:ea typeface="+mn-ea"/>
                          <a:cs typeface="Janna LT" pitchFamily="2" charset="-78"/>
                        </a:rPr>
                        <a:t>اكتساب معرفة جديدة وتوسيع مداركي في مجالات مختلفة وخصيصاً في تخصصي</a:t>
                      </a:r>
                      <a:endParaRPr lang="en-US"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Janna LT" pitchFamily="2" charset="-78"/>
                          <a:ea typeface="+mn-ea"/>
                          <a:cs typeface="Janna LT" pitchFamily="2" charset="-78"/>
                        </a:rPr>
                        <a:t>متعلم - </a:t>
                      </a:r>
                      <a:r>
                        <a:rPr lang="en-GB" sz="1600" b="0" kern="1200" dirty="0">
                          <a:solidFill>
                            <a:schemeClr val="tx1"/>
                          </a:solidFill>
                          <a:latin typeface="Janna LT" pitchFamily="2" charset="-78"/>
                          <a:ea typeface="+mn-ea"/>
                          <a:cs typeface="Janna LT" pitchFamily="2" charset="-78"/>
                        </a:rPr>
                        <a:t>Learner</a:t>
                      </a:r>
                      <a:endParaRPr lang="en-US" sz="16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9888667"/>
                  </a:ext>
                </a:extLst>
              </a:tr>
              <a:tr h="893974">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i="0" kern="1200" dirty="0">
                          <a:solidFill>
                            <a:schemeClr val="dk1"/>
                          </a:solidFill>
                          <a:effectLst/>
                          <a:latin typeface="+mn-lt"/>
                          <a:ea typeface="+mn-ea"/>
                          <a:cs typeface="+mn-cs"/>
                        </a:rPr>
                        <a:t>تطبيق تقنيات التخطيط الأسبوعي والشهري أيضاً تنظيم فرق عمل لتنفيذ مشاريع صغيرة متى ما أتيحت الفرصة والبحث عنها</a:t>
                      </a:r>
                      <a:endParaRPr lang="en-US"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i="0" kern="1200" dirty="0">
                          <a:solidFill>
                            <a:schemeClr val="dk1"/>
                          </a:solidFill>
                          <a:effectLst/>
                          <a:latin typeface="+mn-lt"/>
                          <a:ea typeface="+mn-ea"/>
                          <a:cs typeface="+mn-cs"/>
                        </a:rPr>
                        <a:t>تحسين مهارات إدارة المشاريع والتخطيط الفعّال</a:t>
                      </a:r>
                      <a:endParaRPr lang="en-US"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Janna LT" pitchFamily="2" charset="-78"/>
                          <a:ea typeface="+mn-ea"/>
                          <a:cs typeface="Janna LT" pitchFamily="2" charset="-78"/>
                        </a:rPr>
                        <a:t>منظم - </a:t>
                      </a:r>
                      <a:r>
                        <a:rPr lang="en-GB" sz="1600" b="0" kern="1200" dirty="0">
                          <a:solidFill>
                            <a:schemeClr val="tx1"/>
                          </a:solidFill>
                          <a:latin typeface="Janna LT" pitchFamily="2" charset="-78"/>
                          <a:ea typeface="+mn-ea"/>
                          <a:cs typeface="Janna LT" pitchFamily="2" charset="-78"/>
                        </a:rPr>
                        <a:t>Arranger</a:t>
                      </a:r>
                      <a:endParaRPr lang="en-US" sz="16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014937"/>
                  </a:ext>
                </a:extLst>
              </a:tr>
            </a:tbl>
          </a:graphicData>
        </a:graphic>
      </p:graphicFrame>
    </p:spTree>
    <p:extLst>
      <p:ext uri="{BB962C8B-B14F-4D97-AF65-F5344CB8AC3E}">
        <p14:creationId xmlns:p14="http://schemas.microsoft.com/office/powerpoint/2010/main" val="207489263"/>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85B8-E8B0-DF7F-67E2-41F6B11CE69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2F9D0C7A-9D3B-3A51-7A4A-1C7073EC1C1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0EAE444D-2F90-D518-C7FE-CE7240FF1D6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9434EDE-2199-8F27-31E1-50205290CDC2}"/>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FA347EE2-61C5-49A1-7AE8-4C08086345AF}"/>
              </a:ext>
            </a:extLst>
          </p:cNvPr>
          <p:cNvGraphicFramePr>
            <a:graphicFrameLocks noGrp="1"/>
          </p:cNvGraphicFramePr>
          <p:nvPr>
            <p:extLst>
              <p:ext uri="{D42A27DB-BD31-4B8C-83A1-F6EECF244321}">
                <p14:modId xmlns:p14="http://schemas.microsoft.com/office/powerpoint/2010/main" val="3085476588"/>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10 – 04 - 2025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5 – 04 - 2025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i="0" kern="1200" dirty="0">
                          <a:solidFill>
                            <a:schemeClr val="dk1"/>
                          </a:solidFill>
                          <a:effectLst/>
                          <a:latin typeface="+mn-lt"/>
                          <a:ea typeface="+mn-ea"/>
                          <a:cs typeface="+mn-cs"/>
                        </a:rPr>
                        <a:t>لإنصات الفعّال</a:t>
                      </a:r>
                      <a:endParaRPr lang="en-US" sz="12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600" b="0" i="0" kern="1200" dirty="0">
                          <a:solidFill>
                            <a:schemeClr val="dk1"/>
                          </a:solidFill>
                          <a:effectLst/>
                          <a:latin typeface="+mn-lt"/>
                          <a:ea typeface="+mn-ea"/>
                          <a:cs typeface="+mn-cs"/>
                        </a:rPr>
                        <a:t>تحسين مهارات التواصل الفعّال</a:t>
                      </a:r>
                      <a:endPar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21 – 04 - 2025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11 – 04 - 2025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0" i="0" kern="1200" dirty="0">
                          <a:solidFill>
                            <a:schemeClr val="dk1"/>
                          </a:solidFill>
                          <a:effectLst/>
                          <a:latin typeface="+mn-lt"/>
                          <a:ea typeface="+mn-ea"/>
                          <a:cs typeface="+mn-cs"/>
                        </a:rPr>
                        <a:t>التعبير الواضح والمقنع</a:t>
                      </a:r>
                      <a:endParaRPr lang="en-US" sz="12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30 – 04 - 2025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22 – 04 - 2025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0" i="0" kern="1200" dirty="0">
                          <a:solidFill>
                            <a:schemeClr val="dk1"/>
                          </a:solidFill>
                          <a:effectLst/>
                          <a:latin typeface="+mn-lt"/>
                          <a:ea typeface="+mn-ea"/>
                          <a:cs typeface="+mn-cs"/>
                        </a:rPr>
                        <a:t>الذكاء العاطفي</a:t>
                      </a:r>
                      <a:endParaRPr lang="ar-SA" sz="12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12 – 05 - 2025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 – 05 - 2025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0" i="0" kern="1200" dirty="0">
                          <a:solidFill>
                            <a:schemeClr val="dk1"/>
                          </a:solidFill>
                          <a:effectLst/>
                          <a:latin typeface="+mn-lt"/>
                          <a:ea typeface="+mn-ea"/>
                          <a:cs typeface="+mn-cs"/>
                        </a:rPr>
                        <a:t> إدارة الحوار والنقاش</a:t>
                      </a:r>
                      <a:endParaRPr lang="ar-SA" sz="12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23- 05 - 2025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13 – 05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0" i="0" kern="1200" dirty="0">
                          <a:solidFill>
                            <a:schemeClr val="dk1"/>
                          </a:solidFill>
                          <a:effectLst/>
                          <a:latin typeface="+mn-lt"/>
                          <a:ea typeface="+mn-ea"/>
                          <a:cs typeface="+mn-cs"/>
                        </a:rPr>
                        <a:t>التكيف مع أنماط التواصل المختلفة</a:t>
                      </a:r>
                      <a:endParaRPr lang="ar-SA" sz="12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3655218967"/>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02825-2D4D-FF9E-23C4-1227E5779AB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7BF4C82B-2605-2AB7-DAAB-5B245738F9A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6C2F527-5527-3DE2-F464-4A88EFF8E54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DB7B7F6D-5C91-DDCA-0229-926F0872F424}"/>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D0BBEE8D-F3D6-5B38-CBE8-716D4C4C330E}"/>
              </a:ext>
            </a:extLst>
          </p:cNvPr>
          <p:cNvGraphicFramePr>
            <a:graphicFrameLocks noGrp="1"/>
          </p:cNvGraphicFramePr>
          <p:nvPr>
            <p:extLst>
              <p:ext uri="{D42A27DB-BD31-4B8C-83A1-F6EECF244321}">
                <p14:modId xmlns:p14="http://schemas.microsoft.com/office/powerpoint/2010/main" val="135258060"/>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30 – 05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24 – 05 - 2025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i="0" kern="1200" dirty="0">
                          <a:solidFill>
                            <a:schemeClr val="dk1"/>
                          </a:solidFill>
                          <a:effectLst/>
                          <a:latin typeface="+mn-lt"/>
                          <a:ea typeface="+mn-ea"/>
                          <a:cs typeface="+mn-cs"/>
                        </a:rPr>
                        <a:t> اتخاذ القرار وحل المشكلات</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800" b="0" i="0" kern="1200" dirty="0">
                          <a:solidFill>
                            <a:schemeClr val="dk1"/>
                          </a:solidFill>
                          <a:effectLst/>
                          <a:latin typeface="+mn-lt"/>
                          <a:ea typeface="+mn-ea"/>
                          <a:cs typeface="+mn-cs"/>
                        </a:rPr>
                        <a:t>تطوير مهارات القيادة</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12 – 06 - 2025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 – 06 - 2025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800" b="0" i="0" kern="1200" dirty="0">
                          <a:solidFill>
                            <a:schemeClr val="dk1"/>
                          </a:solidFill>
                          <a:effectLst/>
                          <a:latin typeface="+mn-lt"/>
                          <a:ea typeface="+mn-ea"/>
                          <a:cs typeface="+mn-cs"/>
                        </a:rPr>
                        <a:t> التواصل والإلهام</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23 – 06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13 – 06 - 2025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800" b="0" i="0" kern="1200" dirty="0">
                          <a:solidFill>
                            <a:schemeClr val="dk1"/>
                          </a:solidFill>
                          <a:effectLst/>
                          <a:latin typeface="+mn-lt"/>
                          <a:ea typeface="+mn-ea"/>
                          <a:cs typeface="+mn-cs"/>
                        </a:rPr>
                        <a:t>إدارة الفريق وتفويض المهام</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31 – 06 - 2025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24 – 06 - 2025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800" b="0" i="0" kern="1200" dirty="0">
                          <a:solidFill>
                            <a:schemeClr val="dk1"/>
                          </a:solidFill>
                          <a:effectLst/>
                          <a:latin typeface="+mn-lt"/>
                          <a:ea typeface="+mn-ea"/>
                          <a:cs typeface="+mn-cs"/>
                        </a:rPr>
                        <a:t>التأثيروالإقناع</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13 – 07 - 2025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 – 07 - 2025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800" b="0" i="0" kern="1200" dirty="0">
                          <a:solidFill>
                            <a:schemeClr val="dk1"/>
                          </a:solidFill>
                          <a:effectLst/>
                          <a:latin typeface="+mn-lt"/>
                          <a:ea typeface="+mn-ea"/>
                          <a:cs typeface="+mn-cs"/>
                        </a:rPr>
                        <a:t>التكيف والمرونة في التغيير</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2459580782"/>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B9A7-FCB1-AEF9-AA91-E961DF9F4FEF}"/>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0785AB7-5CE9-E5AD-13A4-DD56D07AB2C8}"/>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99643E1D-9140-8306-8368-9E13CD89C833}"/>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F5BD074-ACB4-8E07-943A-045AB807BB9F}"/>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AD0F905B-2C39-0ECB-80B1-300427A78863}"/>
              </a:ext>
            </a:extLst>
          </p:cNvPr>
          <p:cNvGraphicFramePr>
            <a:graphicFrameLocks noGrp="1"/>
          </p:cNvGraphicFramePr>
          <p:nvPr>
            <p:extLst>
              <p:ext uri="{D42A27DB-BD31-4B8C-83A1-F6EECF244321}">
                <p14:modId xmlns:p14="http://schemas.microsoft.com/office/powerpoint/2010/main" val="2282057414"/>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24 – 07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 – 07 - 2025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i="0" kern="1200" dirty="0">
                          <a:solidFill>
                            <a:schemeClr val="dk1"/>
                          </a:solidFill>
                          <a:effectLst/>
                          <a:latin typeface="+mn-lt"/>
                          <a:ea typeface="+mn-ea"/>
                          <a:cs typeface="+mn-cs"/>
                        </a:rPr>
                        <a:t>الممارسة اليومية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800" b="0" i="0" kern="1200" dirty="0">
                          <a:solidFill>
                            <a:schemeClr val="dk1"/>
                          </a:solidFill>
                          <a:effectLst/>
                          <a:latin typeface="+mn-lt"/>
                          <a:ea typeface="+mn-ea"/>
                          <a:cs typeface="+mn-cs"/>
                        </a:rPr>
                        <a:t> الحفاظ على اللغة الإنجليزية وتطويرها</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3 – 08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25 – 07 - 2025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800" b="0" i="0" kern="1200" dirty="0">
                          <a:solidFill>
                            <a:schemeClr val="dk1"/>
                          </a:solidFill>
                          <a:effectLst/>
                          <a:latin typeface="+mn-lt"/>
                          <a:ea typeface="+mn-ea"/>
                          <a:cs typeface="+mn-cs"/>
                        </a:rPr>
                        <a:t>توسيع المفردات</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15 – 08 - 2025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4 – 08 - 2025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800" b="0" i="0" kern="1200" dirty="0">
                          <a:solidFill>
                            <a:schemeClr val="dk1"/>
                          </a:solidFill>
                          <a:effectLst/>
                          <a:latin typeface="+mn-lt"/>
                          <a:ea typeface="+mn-ea"/>
                          <a:cs typeface="+mn-cs"/>
                        </a:rPr>
                        <a:t>تحسين مهارات الاستماع والنطق</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30 – 08 - 2025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16 – 08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800" b="0" i="0" kern="1200" dirty="0">
                          <a:solidFill>
                            <a:schemeClr val="dk1"/>
                          </a:solidFill>
                          <a:effectLst/>
                          <a:latin typeface="+mn-lt"/>
                          <a:ea typeface="+mn-ea"/>
                          <a:cs typeface="+mn-cs"/>
                        </a:rPr>
                        <a:t>التفاعل مع الناطقين بها</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15 – 09 - 2025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 – 09 - 2025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800" b="0" i="0" kern="1200" dirty="0">
                          <a:solidFill>
                            <a:schemeClr val="dk1"/>
                          </a:solidFill>
                          <a:effectLst/>
                          <a:latin typeface="+mn-lt"/>
                          <a:ea typeface="+mn-ea"/>
                          <a:cs typeface="+mn-cs"/>
                        </a:rPr>
                        <a:t>القراءة والكتابة المستمرة</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655777106"/>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E9DFC-BDC5-5BF5-6515-E10C63D6FC5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497DC8D-CACC-ED5D-A903-08DCCAAF2BF4}"/>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3B4B8AF-BDDF-C695-1E8A-2CBFA065C41F}"/>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3DC7CDB9-3BFE-CE3D-ED1E-693A3F41652B}"/>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987DE9DD-6CD8-CDD7-0FF9-63597F1ED7D8}"/>
              </a:ext>
            </a:extLst>
          </p:cNvPr>
          <p:cNvGraphicFramePr>
            <a:graphicFrameLocks noGrp="1"/>
          </p:cNvGraphicFramePr>
          <p:nvPr>
            <p:extLst>
              <p:ext uri="{D42A27DB-BD31-4B8C-83A1-F6EECF244321}">
                <p14:modId xmlns:p14="http://schemas.microsoft.com/office/powerpoint/2010/main" val="4023355388"/>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26 – 09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16 – 09 - 2025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i="0" kern="1200" dirty="0">
                          <a:solidFill>
                            <a:schemeClr val="dk1"/>
                          </a:solidFill>
                          <a:effectLst/>
                          <a:latin typeface="+mn-lt"/>
                          <a:ea typeface="+mn-ea"/>
                          <a:cs typeface="+mn-cs"/>
                        </a:rPr>
                        <a:t> مهارات التواصل الفعّال</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800" b="0" i="0" kern="1200" dirty="0">
                          <a:solidFill>
                            <a:schemeClr val="dk1"/>
                          </a:solidFill>
                          <a:effectLst/>
                          <a:latin typeface="+mn-lt"/>
                          <a:ea typeface="+mn-ea"/>
                          <a:cs typeface="+mn-cs"/>
                        </a:rPr>
                        <a:t>بناء شبكة علاقات مهنية قوية</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5  – 10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27 – 09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800" b="0" i="0" kern="1200" dirty="0">
                          <a:solidFill>
                            <a:schemeClr val="dk1"/>
                          </a:solidFill>
                          <a:effectLst/>
                          <a:latin typeface="+mn-lt"/>
                          <a:ea typeface="+mn-ea"/>
                          <a:cs typeface="+mn-cs"/>
                        </a:rPr>
                        <a:t>التواصل الاستباقي والمبادرة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16 – 10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6 – 10 - 2025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800" b="0" i="0" kern="1200" dirty="0">
                          <a:solidFill>
                            <a:schemeClr val="dk1"/>
                          </a:solidFill>
                          <a:effectLst/>
                          <a:latin typeface="+mn-lt"/>
                          <a:ea typeface="+mn-ea"/>
                          <a:cs typeface="+mn-cs"/>
                        </a:rPr>
                        <a:t>بناء قيمة متبادلة</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27 – 10 - 2025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17 – 10 - 2025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800" b="0" i="0" kern="1200" dirty="0">
                          <a:solidFill>
                            <a:schemeClr val="dk1"/>
                          </a:solidFill>
                          <a:effectLst/>
                          <a:latin typeface="+mn-lt"/>
                          <a:ea typeface="+mn-ea"/>
                          <a:cs typeface="+mn-cs"/>
                        </a:rPr>
                        <a:t> حضور الفعاليات والمؤتمرات</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 – 11 - 2025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28 – 10 - 2025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800" b="0" i="0" kern="1200" dirty="0">
                          <a:solidFill>
                            <a:schemeClr val="dk1"/>
                          </a:solidFill>
                          <a:effectLst/>
                          <a:latin typeface="+mn-lt"/>
                          <a:ea typeface="+mn-ea"/>
                          <a:cs typeface="+mn-cs"/>
                        </a:rPr>
                        <a:t>المتابعة والاستمرارية</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140420970"/>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96DAD-0D49-290A-5910-1740037D838C}"/>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8A35C81F-1F04-10D5-E962-BF2AD21112B1}"/>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3DB80F37-27CE-6F39-E70B-AACDDB0800A0}"/>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6D49E569-1F50-B1A2-6BE1-5171E61D0993}"/>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E0BC5F2D-DD09-FFB7-D37B-60D5DC70C768}"/>
              </a:ext>
            </a:extLst>
          </p:cNvPr>
          <p:cNvGraphicFramePr>
            <a:graphicFrameLocks noGrp="1"/>
          </p:cNvGraphicFramePr>
          <p:nvPr>
            <p:extLst>
              <p:ext uri="{D42A27DB-BD31-4B8C-83A1-F6EECF244321}">
                <p14:modId xmlns:p14="http://schemas.microsoft.com/office/powerpoint/2010/main" val="1884625311"/>
              </p:ext>
            </p:extLst>
          </p:nvPr>
        </p:nvGraphicFramePr>
        <p:xfrm>
          <a:off x="540258" y="1063063"/>
          <a:ext cx="10355102" cy="5359397"/>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22 – 11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15 – 11 - 2025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i="0" kern="1200" dirty="0">
                          <a:solidFill>
                            <a:schemeClr val="dk1"/>
                          </a:solidFill>
                          <a:effectLst/>
                          <a:latin typeface="+mn-lt"/>
                          <a:ea typeface="+mn-ea"/>
                          <a:cs typeface="+mn-cs"/>
                        </a:rPr>
                        <a:t> إدارة الوقت بفعالية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800" b="0" i="0" kern="1200" dirty="0">
                          <a:solidFill>
                            <a:schemeClr val="dk1"/>
                          </a:solidFill>
                          <a:effectLst/>
                          <a:latin typeface="+mn-lt"/>
                          <a:ea typeface="+mn-ea"/>
                          <a:cs typeface="+mn-cs"/>
                        </a:rPr>
                        <a:t>تحسين جودة الحياة</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30 – 11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23 – 11 - 2025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800" b="0" i="0" kern="1200" dirty="0">
                          <a:solidFill>
                            <a:schemeClr val="dk1"/>
                          </a:solidFill>
                          <a:effectLst/>
                          <a:latin typeface="+mn-lt"/>
                          <a:ea typeface="+mn-ea"/>
                          <a:cs typeface="+mn-cs"/>
                        </a:rPr>
                        <a:t> تبني العادات الصحية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12 – 12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 – 12 - 2025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800" b="0" i="0" kern="1200" dirty="0">
                          <a:solidFill>
                            <a:schemeClr val="dk1"/>
                          </a:solidFill>
                          <a:effectLst/>
                          <a:latin typeface="+mn-lt"/>
                          <a:ea typeface="+mn-ea"/>
                          <a:cs typeface="+mn-cs"/>
                        </a:rPr>
                        <a:t> إدارة الضغوط والتفكير الإيجابي</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25 – 12 - 2025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13 – 12 - 2025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800" b="0" i="0" kern="1200" dirty="0">
                          <a:solidFill>
                            <a:schemeClr val="dk1"/>
                          </a:solidFill>
                          <a:effectLst/>
                          <a:latin typeface="+mn-lt"/>
                          <a:ea typeface="+mn-ea"/>
                          <a:cs typeface="+mn-cs"/>
                        </a:rPr>
                        <a:t>تطوير العلاقات الاجتماعية</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طوال فترة الخطة القيادية والاستمرار على التعلم والتطوير الدائم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31 – 12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24 – 05 –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800" b="0" i="0" kern="1200" dirty="0">
                          <a:solidFill>
                            <a:schemeClr val="dk1"/>
                          </a:solidFill>
                          <a:effectLst/>
                          <a:latin typeface="+mn-lt"/>
                          <a:ea typeface="+mn-ea"/>
                          <a:cs typeface="+mn-cs"/>
                        </a:rPr>
                        <a:t>التعلم المستمر والنمو الشخصي</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880391590"/>
      </p:ext>
    </p:extLst>
  </p:cSld>
  <p:clrMapOvr>
    <a:masterClrMapping/>
  </p:clrMapOvr>
  <p:transition spd="slow">
    <p:push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597</TotalTime>
  <Words>836</Words>
  <Application>Microsoft Office PowerPoint</Application>
  <PresentationFormat>Widescreen</PresentationFormat>
  <Paragraphs>167</Paragraphs>
  <Slides>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Aptos</vt:lpstr>
      <vt:lpstr>Arial</vt:lpstr>
      <vt:lpstr>Calibri</vt:lpstr>
      <vt:lpstr>Calibri Light</vt:lpstr>
      <vt:lpstr>GE SS Two Bold</vt:lpstr>
      <vt:lpstr>GE SS Two Light</vt:lpstr>
      <vt:lpstr>Helvetica Neue</vt:lpstr>
      <vt:lpstr>Janna LT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FAISAL ALSUHAYYAN</cp:lastModifiedBy>
  <cp:revision>33</cp:revision>
  <dcterms:created xsi:type="dcterms:W3CDTF">2024-07-25T16:29:18Z</dcterms:created>
  <dcterms:modified xsi:type="dcterms:W3CDTF">2025-03-27T09:25:26Z</dcterms:modified>
</cp:coreProperties>
</file>