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1797" r:id="rId2"/>
    <p:sldId id="2107" r:id="rId3"/>
    <p:sldId id="210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AD48"/>
    <a:srgbClr val="1B677F"/>
    <a:srgbClr val="1C1542"/>
    <a:srgbClr val="A435FE"/>
    <a:srgbClr val="8A888F"/>
    <a:srgbClr val="1BB3C4"/>
    <a:srgbClr val="11093B"/>
    <a:srgbClr val="E7A722"/>
    <a:srgbClr val="92C740"/>
    <a:srgbClr val="0A0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9" d="100"/>
          <a:sy n="69" d="100"/>
        </p:scale>
        <p:origin x="978"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A25CE3C-4F24-465F-ABA9-30B06FBEF4C0}" type="datetimeFigureOut">
              <a:rPr lang="ar-SA" smtClean="0"/>
              <a:t>27 رمضان، 1446</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043DF759-8B0A-40B0-AD70-88767C8F3970}" type="slidenum">
              <a:rPr lang="ar-SA" smtClean="0"/>
              <a:t>‹#›</a:t>
            </a:fld>
            <a:endParaRPr lang="ar-SA"/>
          </a:p>
        </p:txBody>
      </p:sp>
    </p:spTree>
    <p:extLst>
      <p:ext uri="{BB962C8B-B14F-4D97-AF65-F5344CB8AC3E}">
        <p14:creationId xmlns:p14="http://schemas.microsoft.com/office/powerpoint/2010/main" val="11206213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E502A053-9E28-4D4C-B446-3C2814735BD1}" type="slidenum">
              <a:rPr lang="en-US" smtClean="0"/>
              <a:t>1</a:t>
            </a:fld>
            <a:endParaRPr lang="en-US"/>
          </a:p>
        </p:txBody>
      </p:sp>
    </p:spTree>
    <p:extLst>
      <p:ext uri="{BB962C8B-B14F-4D97-AF65-F5344CB8AC3E}">
        <p14:creationId xmlns:p14="http://schemas.microsoft.com/office/powerpoint/2010/main" val="400998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7FCCE4-E5B8-4827-BBF9-96AA96485A88}" type="datetimeFigureOut">
              <a:rPr lang="en-US" smtClean="0"/>
              <a:t>3/26/25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54040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71424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314803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43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89809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FCCE4-E5B8-4827-BBF9-96AA96485A88}" type="datetimeFigureOut">
              <a:rPr lang="en-US" smtClean="0"/>
              <a:t>3/26/25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06204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7FCCE4-E5B8-4827-BBF9-96AA96485A88}" type="datetimeFigureOut">
              <a:rPr lang="en-US" smtClean="0"/>
              <a:t>3/26/25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96121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7FCCE4-E5B8-4827-BBF9-96AA96485A88}" type="datetimeFigureOut">
              <a:rPr lang="en-US" smtClean="0"/>
              <a:t>3/26/25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953407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7FCCE4-E5B8-4827-BBF9-96AA96485A88}" type="datetimeFigureOut">
              <a:rPr lang="en-US" smtClean="0"/>
              <a:t>3/26/25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93525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FCCE4-E5B8-4827-BBF9-96AA96485A88}" type="datetimeFigureOut">
              <a:rPr lang="en-US" smtClean="0"/>
              <a:t>3/26/25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29304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377479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09482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FCCE4-E5B8-4827-BBF9-96AA96485A88}" type="datetimeFigureOut">
              <a:rPr lang="en-US" smtClean="0"/>
              <a:t>3/26/25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C9119-0469-431D-BE00-7E3AF7536024}" type="slidenum">
              <a:rPr lang="en-US" smtClean="0"/>
              <a:t>‹#›</a:t>
            </a:fld>
            <a:endParaRPr lang="en-US"/>
          </a:p>
        </p:txBody>
      </p:sp>
    </p:spTree>
    <p:extLst>
      <p:ext uri="{BB962C8B-B14F-4D97-AF65-F5344CB8AC3E}">
        <p14:creationId xmlns:p14="http://schemas.microsoft.com/office/powerpoint/2010/main" val="506351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990A3B87-DA19-5B06-B6AE-E6E4B2FDCE34}"/>
              </a:ext>
            </a:extLst>
          </p:cNvPr>
          <p:cNvSpPr/>
          <p:nvPr/>
        </p:nvSpPr>
        <p:spPr>
          <a:xfrm>
            <a:off x="1"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A" sz="900"/>
          </a:p>
        </p:txBody>
      </p:sp>
      <p:pic>
        <p:nvPicPr>
          <p:cNvPr id="3" name="Picture 2" descr="A group of black figures&#10;&#10;Description automatically generated">
            <a:extLst>
              <a:ext uri="{FF2B5EF4-FFF2-40B4-BE49-F238E27FC236}">
                <a16:creationId xmlns:a16="http://schemas.microsoft.com/office/drawing/2014/main" id="{8ACB5527-B2EB-E19C-F0E7-02D8F6F67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 y="446"/>
            <a:ext cx="12190412" cy="6857107"/>
          </a:xfrm>
          <a:prstGeom prst="rect">
            <a:avLst/>
          </a:prstGeom>
        </p:spPr>
      </p:pic>
      <p:sp>
        <p:nvSpPr>
          <p:cNvPr id="25" name="TextBox 24">
            <a:extLst>
              <a:ext uri="{FF2B5EF4-FFF2-40B4-BE49-F238E27FC236}">
                <a16:creationId xmlns:a16="http://schemas.microsoft.com/office/drawing/2014/main" id="{ABDC2006-B2FC-514A-7A3A-8642012E9E5F}"/>
              </a:ext>
            </a:extLst>
          </p:cNvPr>
          <p:cNvSpPr txBox="1"/>
          <p:nvPr/>
        </p:nvSpPr>
        <p:spPr>
          <a:xfrm>
            <a:off x="375509" y="786595"/>
            <a:ext cx="1724874" cy="830868"/>
          </a:xfrm>
          <a:prstGeom prst="rect">
            <a:avLst/>
          </a:prstGeom>
          <a:noFill/>
        </p:spPr>
        <p:txBody>
          <a:bodyPr wrap="square" rtlCol="0" anchor="ctr">
            <a:spAutoFit/>
          </a:bodyPr>
          <a:lstStyle/>
          <a:p>
            <a:pPr algn="ctr"/>
            <a:r>
              <a:rPr lang="en-US" sz="4799" b="1" dirty="0">
                <a:solidFill>
                  <a:srgbClr val="E6E9EE"/>
                </a:solidFill>
                <a:latin typeface="Helvetica Neue" panose="02000503000000020004" pitchFamily="2" charset="0"/>
                <a:ea typeface="Helvetica Neue" panose="02000503000000020004" pitchFamily="2" charset="0"/>
                <a:cs typeface="Helvetica Neue" panose="02000503000000020004" pitchFamily="2" charset="0"/>
              </a:rPr>
              <a:t>2025</a:t>
            </a:r>
          </a:p>
        </p:txBody>
      </p:sp>
      <p:sp>
        <p:nvSpPr>
          <p:cNvPr id="27" name="object 8">
            <a:extLst>
              <a:ext uri="{FF2B5EF4-FFF2-40B4-BE49-F238E27FC236}">
                <a16:creationId xmlns:a16="http://schemas.microsoft.com/office/drawing/2014/main" id="{E2ED2E6F-EA6C-A7A1-B06D-A0F0286F6B90}"/>
              </a:ext>
            </a:extLst>
          </p:cNvPr>
          <p:cNvSpPr txBox="1">
            <a:spLocks/>
          </p:cNvSpPr>
          <p:nvPr/>
        </p:nvSpPr>
        <p:spPr>
          <a:xfrm>
            <a:off x="7734278" y="2033241"/>
            <a:ext cx="2563739" cy="1243672"/>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rPr>
              <a:t>الخطة القيادية</a:t>
            </a:r>
            <a:endParaRPr lang="en-GB"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73" name="Oval 72">
            <a:extLst>
              <a:ext uri="{FF2B5EF4-FFF2-40B4-BE49-F238E27FC236}">
                <a16:creationId xmlns:a16="http://schemas.microsoft.com/office/drawing/2014/main" id="{97366585-D53F-D0FA-1E00-0431CB55D423}"/>
              </a:ext>
            </a:extLst>
          </p:cNvPr>
          <p:cNvSpPr/>
          <p:nvPr/>
        </p:nvSpPr>
        <p:spPr>
          <a:xfrm>
            <a:off x="3444880" y="2372366"/>
            <a:ext cx="2988667" cy="2988667"/>
          </a:xfrm>
          <a:prstGeom prst="ellipse">
            <a:avLst/>
          </a:prstGeom>
          <a:noFill/>
          <a:ln w="38100">
            <a:gradFill flip="none" rotWithShape="1">
              <a:gsLst>
                <a:gs pos="0">
                  <a:srgbClr val="A434FF"/>
                </a:gs>
                <a:gs pos="66000">
                  <a:srgbClr val="A434FF"/>
                </a:gs>
                <a:gs pos="100000">
                  <a:schemeClr val="tx1">
                    <a:lumMod val="10000"/>
                    <a:lumOff val="90000"/>
                  </a:schemeClr>
                </a:gs>
              </a:gsLst>
              <a:path path="rect">
                <a:fillToRect l="100000" t="100000"/>
              </a:path>
              <a:tileRect r="-100000" b="-100000"/>
            </a:gradFill>
          </a:ln>
          <a:effectLst>
            <a:outerShdw blurRad="317500" sx="98000" sy="98000" algn="ctr" rotWithShape="0">
              <a:srgbClr val="110939">
                <a:alpha val="8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54">
              <a:defRPr/>
            </a:pPr>
            <a:endParaRPr lang="en-US" sz="900">
              <a:solidFill>
                <a:srgbClr val="FFFFFF"/>
              </a:solidFill>
              <a:latin typeface="Calibri"/>
            </a:endParaRPr>
          </a:p>
        </p:txBody>
      </p:sp>
      <p:cxnSp>
        <p:nvCxnSpPr>
          <p:cNvPr id="76" name="Straight Connector 75">
            <a:extLst>
              <a:ext uri="{FF2B5EF4-FFF2-40B4-BE49-F238E27FC236}">
                <a16:creationId xmlns:a16="http://schemas.microsoft.com/office/drawing/2014/main" id="{A5619116-2C68-1D6A-BE1D-538D46B8CEB2}"/>
              </a:ext>
            </a:extLst>
          </p:cNvPr>
          <p:cNvCxnSpPr/>
          <p:nvPr/>
        </p:nvCxnSpPr>
        <p:spPr>
          <a:xfrm>
            <a:off x="583185" y="1618884"/>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616D166-64EA-C9E8-EF01-B42D2BF42273}"/>
              </a:ext>
            </a:extLst>
          </p:cNvPr>
          <p:cNvCxnSpPr>
            <a:cxnSpLocks/>
          </p:cNvCxnSpPr>
          <p:nvPr/>
        </p:nvCxnSpPr>
        <p:spPr>
          <a:xfrm>
            <a:off x="7734277" y="4101386"/>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5BF0767C-4BF3-5620-1D09-950BE139B823}"/>
              </a:ext>
            </a:extLst>
          </p:cNvPr>
          <p:cNvSpPr/>
          <p:nvPr/>
        </p:nvSpPr>
        <p:spPr>
          <a:xfrm>
            <a:off x="5287558" y="8149234"/>
            <a:ext cx="4893437" cy="3797193"/>
          </a:xfrm>
          <a:prstGeom prst="rect">
            <a:avLst/>
          </a:prstGeom>
        </p:spPr>
        <p:txBody>
          <a:bodyPr wrap="square">
            <a:spAutoFit/>
          </a:bodyPr>
          <a:lstStyle/>
          <a:p>
            <a:pPr algn="justLow" rtl="1">
              <a:lnSpc>
                <a:spcPct val="150000"/>
              </a:lnSpc>
            </a:pPr>
            <a:r>
              <a:rPr lang="ar-SA" kern="100" dirty="0">
                <a:solidFill>
                  <a:schemeClr val="bg1"/>
                </a:solidFill>
                <a:latin typeface="Times New Roman" panose="02020603050405020304" pitchFamily="18" charset="0"/>
                <a:ea typeface="Aptos" panose="020B0004020202020204" pitchFamily="34" charset="0"/>
                <a:cs typeface="GE SS Two Light" panose="020A0503020102020204" pitchFamily="18" charset="-78"/>
              </a:rPr>
              <a:t>برنامج سمتي لتمكين القيادات المجتمعية ينطلق من احتياجات المستفيدين ومعرفة نقاط القوة لديهم، وتحديد الرؤية الشخصية في مجالاتهم المؤثرة في المجتمع، وإعداد الخطط القيادية وتحكيمها، ثم تأهيل المستفيدين في الكفايات المشتركة للتأهيل الشخصي والقيادي وكفايات التأثير المجتمعي، لنصل إلى قيادات يمتلكون مشاريع مجتمعية مؤثرة، وينتقلون من دائرة التميز الشخصي إلى الإنتاجية والقيادة المجتمعية.</a:t>
            </a:r>
            <a:endParaRPr lang="en-SA" kern="100" dirty="0">
              <a:solidFill>
                <a:schemeClr val="bg1"/>
              </a:solidFill>
              <a:latin typeface="Times New Roman" panose="02020603050405020304" pitchFamily="18" charset="0"/>
              <a:ea typeface="Aptos" panose="020B0004020202020204" pitchFamily="34" charset="0"/>
              <a:cs typeface="Traditional Arabic" pitchFamily="2" charset="-78"/>
            </a:endParaRPr>
          </a:p>
        </p:txBody>
      </p:sp>
      <p:sp>
        <p:nvSpPr>
          <p:cNvPr id="84" name="Title 1">
            <a:extLst>
              <a:ext uri="{FF2B5EF4-FFF2-40B4-BE49-F238E27FC236}">
                <a16:creationId xmlns:a16="http://schemas.microsoft.com/office/drawing/2014/main" id="{C509DA09-ABAB-4F4D-8EA6-7541440D8E8F}"/>
              </a:ext>
            </a:extLst>
          </p:cNvPr>
          <p:cNvSpPr txBox="1">
            <a:spLocks/>
          </p:cNvSpPr>
          <p:nvPr/>
        </p:nvSpPr>
        <p:spPr>
          <a:xfrm>
            <a:off x="5745803" y="7014380"/>
            <a:ext cx="5076736" cy="738726"/>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ctr"/>
            <a:r>
              <a:rPr lang="ar-SA" sz="3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برنـامج سمتــي</a:t>
            </a:r>
            <a:endParaRPr lang="en-GB" sz="2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85" name="Rectangle 84">
            <a:extLst>
              <a:ext uri="{FF2B5EF4-FFF2-40B4-BE49-F238E27FC236}">
                <a16:creationId xmlns:a16="http://schemas.microsoft.com/office/drawing/2014/main" id="{79CBF743-0269-0942-A218-65A8D3285318}"/>
              </a:ext>
            </a:extLst>
          </p:cNvPr>
          <p:cNvSpPr/>
          <p:nvPr/>
        </p:nvSpPr>
        <p:spPr>
          <a:xfrm>
            <a:off x="5835995" y="7768662"/>
            <a:ext cx="4896352" cy="421654"/>
          </a:xfrm>
          <a:prstGeom prst="rect">
            <a:avLst/>
          </a:prstGeom>
        </p:spPr>
        <p:txBody>
          <a:bodyPr wrap="square">
            <a:spAutoFit/>
          </a:bodyPr>
          <a:lstStyle/>
          <a:p>
            <a:pPr algn="ctr">
              <a:lnSpc>
                <a:spcPct val="107000"/>
              </a:lnSpc>
              <a:spcAft>
                <a:spcPts val="800"/>
              </a:spcAft>
            </a:pPr>
            <a:r>
              <a:rPr lang="ar-SA" sz="2000" kern="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rPr>
              <a:t>لتمكين القيادات المجتمعية</a:t>
            </a:r>
            <a:endParaRPr lang="en-GB" sz="2000" kern="10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
        <p:nvSpPr>
          <p:cNvPr id="5" name="object 8">
            <a:extLst>
              <a:ext uri="{FF2B5EF4-FFF2-40B4-BE49-F238E27FC236}">
                <a16:creationId xmlns:a16="http://schemas.microsoft.com/office/drawing/2014/main" id="{27AEE294-9CD2-463B-A122-F688D5FF94DA}"/>
              </a:ext>
            </a:extLst>
          </p:cNvPr>
          <p:cNvSpPr txBox="1">
            <a:spLocks/>
          </p:cNvSpPr>
          <p:nvPr/>
        </p:nvSpPr>
        <p:spPr>
          <a:xfrm>
            <a:off x="7734278" y="3311999"/>
            <a:ext cx="2563739" cy="351376"/>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برنامج بوصلة الطاقات</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pic>
        <p:nvPicPr>
          <p:cNvPr id="9" name="Picture 8" descr="A black and white logo&#10;&#10;Description automatically generated">
            <a:extLst>
              <a:ext uri="{FF2B5EF4-FFF2-40B4-BE49-F238E27FC236}">
                <a16:creationId xmlns:a16="http://schemas.microsoft.com/office/drawing/2014/main" id="{03C8F826-DC9E-CCCF-0585-E839091FBC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94501" y="5689992"/>
            <a:ext cx="1966224" cy="973055"/>
          </a:xfrm>
          <a:prstGeom prst="rect">
            <a:avLst/>
          </a:prstGeom>
        </p:spPr>
      </p:pic>
      <p:pic>
        <p:nvPicPr>
          <p:cNvPr id="4" name="صورة 3" descr="صورة تحتوي على طعام, علامة, رسم&#10;&#10;تم إنشاء الوصف تلقائياً">
            <a:extLst>
              <a:ext uri="{FF2B5EF4-FFF2-40B4-BE49-F238E27FC236}">
                <a16:creationId xmlns:a16="http://schemas.microsoft.com/office/drawing/2014/main" id="{45008EDD-A46E-8BFD-F1FA-B94B7CFFA32F}"/>
              </a:ext>
            </a:extLst>
          </p:cNvPr>
          <p:cNvPicPr>
            <a:picLocks noChangeAspect="1"/>
          </p:cNvPicPr>
          <p:nvPr/>
        </p:nvPicPr>
        <p:blipFill>
          <a:blip r:embed="rId5">
            <a:biLevel thresh="25000"/>
          </a:blip>
          <a:stretch>
            <a:fillRect/>
          </a:stretch>
        </p:blipFill>
        <p:spPr>
          <a:xfrm>
            <a:off x="10540835" y="6007094"/>
            <a:ext cx="1313236" cy="572158"/>
          </a:xfrm>
          <a:prstGeom prst="rect">
            <a:avLst/>
          </a:prstGeom>
        </p:spPr>
      </p:pic>
      <p:sp>
        <p:nvSpPr>
          <p:cNvPr id="2" name="object 8">
            <a:extLst>
              <a:ext uri="{FF2B5EF4-FFF2-40B4-BE49-F238E27FC236}">
                <a16:creationId xmlns:a16="http://schemas.microsoft.com/office/drawing/2014/main" id="{04C0FCB6-1E5B-E449-792E-F6E5F0ADD4D7}"/>
              </a:ext>
            </a:extLst>
          </p:cNvPr>
          <p:cNvSpPr txBox="1">
            <a:spLocks/>
          </p:cNvSpPr>
          <p:nvPr/>
        </p:nvSpPr>
        <p:spPr>
          <a:xfrm>
            <a:off x="7029010" y="4698313"/>
            <a:ext cx="5004554" cy="702754"/>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اسم المشاركـ/</a:t>
            </a:r>
            <a:r>
              <a:rPr lang="ar-SA" sz="220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ـة:</a:t>
            </a:r>
          </a:p>
          <a:p>
            <a:pPr marL="12697" algn="justLow">
              <a:lnSpc>
                <a:spcPct val="100000"/>
              </a:lnSpc>
              <a:spcBef>
                <a:spcPts val="100"/>
              </a:spcBef>
            </a:pPr>
            <a:r>
              <a:rPr lang="ar-SA" sz="220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سلطان </a:t>
            </a: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سعود عوده العنزي.......................</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Tree>
    <p:extLst>
      <p:ext uri="{BB962C8B-B14F-4D97-AF65-F5344CB8AC3E}">
        <p14:creationId xmlns:p14="http://schemas.microsoft.com/office/powerpoint/2010/main" val="13956102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repeatCount="0" decel="100000" fill="hold" grpId="0" nodeType="with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p:cTn id="7" dur="10" fill="hold"/>
                                        <p:tgtEl>
                                          <p:spTgt spid="73"/>
                                        </p:tgtEl>
                                        <p:attrNameLst>
                                          <p:attrName>ppt_w</p:attrName>
                                        </p:attrNameLst>
                                      </p:cBhvr>
                                      <p:tavLst>
                                        <p:tav tm="0">
                                          <p:val>
                                            <p:fltVal val="0"/>
                                          </p:val>
                                        </p:tav>
                                        <p:tav tm="100000">
                                          <p:val>
                                            <p:strVal val="#ppt_w"/>
                                          </p:val>
                                        </p:tav>
                                      </p:tavLst>
                                    </p:anim>
                                    <p:anim calcmode="lin" valueType="num">
                                      <p:cBhvr>
                                        <p:cTn id="8" dur="10" fill="hold"/>
                                        <p:tgtEl>
                                          <p:spTgt spid="73"/>
                                        </p:tgtEl>
                                        <p:attrNameLst>
                                          <p:attrName>ppt_h</p:attrName>
                                        </p:attrNameLst>
                                      </p:cBhvr>
                                      <p:tavLst>
                                        <p:tav tm="0">
                                          <p:val>
                                            <p:fltVal val="0"/>
                                          </p:val>
                                        </p:tav>
                                        <p:tav tm="100000">
                                          <p:val>
                                            <p:strVal val="#ppt_h"/>
                                          </p:val>
                                        </p:tav>
                                      </p:tavLst>
                                    </p:anim>
                                    <p:anim calcmode="lin" valueType="num">
                                      <p:cBhvr>
                                        <p:cTn id="9" dur="10" fill="hold"/>
                                        <p:tgtEl>
                                          <p:spTgt spid="73"/>
                                        </p:tgtEl>
                                        <p:attrNameLst>
                                          <p:attrName>style.rotation</p:attrName>
                                        </p:attrNameLst>
                                      </p:cBhvr>
                                      <p:tavLst>
                                        <p:tav tm="0">
                                          <p:val>
                                            <p:fltVal val="360"/>
                                          </p:val>
                                        </p:tav>
                                        <p:tav tm="100000">
                                          <p:val>
                                            <p:fltVal val="0"/>
                                          </p:val>
                                        </p:tav>
                                      </p:tavLst>
                                    </p:anim>
                                    <p:animEffect transition="in" filter="fade">
                                      <p:cBhvr>
                                        <p:cTn id="10" dur="10"/>
                                        <p:tgtEl>
                                          <p:spTgt spid="73"/>
                                        </p:tgtEl>
                                      </p:cBhvr>
                                    </p:animEffect>
                                  </p:childTnLst>
                                </p:cTn>
                              </p:par>
                              <p:par>
                                <p:cTn id="11" presetID="6" presetClass="emph" presetSubtype="0" repeatCount="indefinite" accel="46000" decel="54000" autoRev="1" fill="hold" grpId="1" nodeType="withEffect">
                                  <p:stCondLst>
                                    <p:cond delay="0"/>
                                  </p:stCondLst>
                                  <p:childTnLst>
                                    <p:animScale>
                                      <p:cBhvr>
                                        <p:cTn id="12" dur="2300" fill="hold"/>
                                        <p:tgtEl>
                                          <p:spTgt spid="73"/>
                                        </p:tgtEl>
                                      </p:cBhvr>
                                      <p:by x="125000" y="1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7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EE7C6-D4B3-AA1A-D6FB-E39EE7CAE800}"/>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00E0FA50-62AE-BBBC-2DA1-210BC8E5A92C}"/>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FE7768BC-E5B9-8299-B0CF-B66904875D75}"/>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12" name="Title 1">
            <a:extLst>
              <a:ext uri="{FF2B5EF4-FFF2-40B4-BE49-F238E27FC236}">
                <a16:creationId xmlns:a16="http://schemas.microsoft.com/office/drawing/2014/main" id="{6DB0979B-46B2-E068-1983-F8303F098342}"/>
              </a:ext>
            </a:extLst>
          </p:cNvPr>
          <p:cNvSpPr txBox="1">
            <a:spLocks/>
          </p:cNvSpPr>
          <p:nvPr/>
        </p:nvSpPr>
        <p:spPr>
          <a:xfrm>
            <a:off x="6812732" y="-67356"/>
            <a:ext cx="4632766" cy="937942"/>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r"/>
            <a:r>
              <a:rPr lang="ar-SA" sz="3299"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rPr>
              <a:t>تطوير نقاط القوة</a:t>
            </a:r>
            <a:endParaRPr lang="en-GB" sz="2400"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2" name="مستطيل 1">
            <a:extLst>
              <a:ext uri="{FF2B5EF4-FFF2-40B4-BE49-F238E27FC236}">
                <a16:creationId xmlns:a16="http://schemas.microsoft.com/office/drawing/2014/main" id="{40E1018F-B91B-E427-FAB9-F3D4D13ABE48}"/>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5" name="جدول 4">
            <a:extLst>
              <a:ext uri="{FF2B5EF4-FFF2-40B4-BE49-F238E27FC236}">
                <a16:creationId xmlns:a16="http://schemas.microsoft.com/office/drawing/2014/main" id="{97548815-7D69-A670-BA96-AA160FD0A43C}"/>
              </a:ext>
            </a:extLst>
          </p:cNvPr>
          <p:cNvGraphicFramePr>
            <a:graphicFrameLocks noGrp="1"/>
          </p:cNvGraphicFramePr>
          <p:nvPr>
            <p:extLst>
              <p:ext uri="{D42A27DB-BD31-4B8C-83A1-F6EECF244321}">
                <p14:modId xmlns:p14="http://schemas.microsoft.com/office/powerpoint/2010/main" val="215540809"/>
              </p:ext>
            </p:extLst>
          </p:nvPr>
        </p:nvGraphicFramePr>
        <p:xfrm>
          <a:off x="1445322" y="401615"/>
          <a:ext cx="10066785" cy="4813211"/>
        </p:xfrm>
        <a:graphic>
          <a:graphicData uri="http://schemas.openxmlformats.org/drawingml/2006/table">
            <a:tbl>
              <a:tblPr firstRow="1" bandRow="1">
                <a:tableStyleId>{5C22544A-7EE6-4342-B048-85BDC9FD1C3A}</a:tableStyleId>
              </a:tblPr>
              <a:tblGrid>
                <a:gridCol w="3355595">
                  <a:extLst>
                    <a:ext uri="{9D8B030D-6E8A-4147-A177-3AD203B41FA5}">
                      <a16:colId xmlns:a16="http://schemas.microsoft.com/office/drawing/2014/main" val="872527830"/>
                    </a:ext>
                  </a:extLst>
                </a:gridCol>
                <a:gridCol w="3355595">
                  <a:extLst>
                    <a:ext uri="{9D8B030D-6E8A-4147-A177-3AD203B41FA5}">
                      <a16:colId xmlns:a16="http://schemas.microsoft.com/office/drawing/2014/main" val="1275849387"/>
                    </a:ext>
                  </a:extLst>
                </a:gridCol>
                <a:gridCol w="3355595">
                  <a:extLst>
                    <a:ext uri="{9D8B030D-6E8A-4147-A177-3AD203B41FA5}">
                      <a16:colId xmlns:a16="http://schemas.microsoft.com/office/drawing/2014/main" val="3517509203"/>
                    </a:ext>
                  </a:extLst>
                </a:gridCol>
              </a:tblGrid>
              <a:tr h="568387">
                <a:tc>
                  <a:txBody>
                    <a:bodyPr/>
                    <a:lstStyle/>
                    <a:p>
                      <a:pPr algn="ctr"/>
                      <a:r>
                        <a:rPr lang="ar-SA" sz="18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إجراءات تنفيذية، ووسائل وأدوات</a:t>
                      </a:r>
                    </a:p>
                  </a:txBody>
                  <a:tcPr marL="42198" marR="42198" marT="21099" marB="21099" anchor="ctr">
                    <a:solidFill>
                      <a:srgbClr val="A434FF"/>
                    </a:solidFill>
                  </a:tcPr>
                </a:tc>
                <a:tc>
                  <a:txBody>
                    <a:bodyPr/>
                    <a:lstStyle/>
                    <a:p>
                      <a:pPr algn="ctr"/>
                      <a:r>
                        <a:rPr lang="ar-SA" sz="18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الأهداف التطويرية</a:t>
                      </a:r>
                    </a:p>
                  </a:txBody>
                  <a:tcPr marL="42198" marR="42198" marT="21099" marB="21099" anchor="ctr">
                    <a:solidFill>
                      <a:srgbClr val="A434FF"/>
                    </a:solidFill>
                  </a:tcPr>
                </a:tc>
                <a:tc>
                  <a:txBody>
                    <a:bodyPr/>
                    <a:lstStyle/>
                    <a:p>
                      <a:pPr algn="ctr"/>
                      <a:r>
                        <a:rPr lang="ar-SA" sz="18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السمات</a:t>
                      </a:r>
                    </a:p>
                  </a:txBody>
                  <a:tcPr marL="42198" marR="42198" marT="21099" marB="21099" anchor="ctr">
                    <a:solidFill>
                      <a:srgbClr val="A434FF"/>
                    </a:solidFill>
                  </a:tcPr>
                </a:tc>
                <a:extLst>
                  <a:ext uri="{0D108BD9-81ED-4DB2-BD59-A6C34878D82A}">
                    <a16:rowId xmlns:a16="http://schemas.microsoft.com/office/drawing/2014/main" val="385413161"/>
                  </a:ext>
                </a:extLst>
              </a:tr>
              <a:tr h="830587">
                <a:tc>
                  <a:txBody>
                    <a:bodyPr/>
                    <a:lstStyle/>
                    <a:p>
                      <a:pPr algn="ctr"/>
                      <a:r>
                        <a:rPr lang="ar-SA"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سجّل الإجراءات التنفيذية، ووسائل وأدوات تحقيقها</a:t>
                      </a:r>
                      <a:br>
                        <a:rPr lang="ar-SA"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br>
                      <a:r>
                        <a:rPr lang="ar-SA"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(قراءة، دورات، تأمل، خبراء...؛ لتحقيق أهدافك التكتيكية)</a:t>
                      </a:r>
                      <a:endParaRPr lang="pl-PL"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أهداف تطويرية خلال أربعة أشهر لتحقيق النمو والتطوير في أعلى خمس نقاط قوة لديك</a:t>
                      </a:r>
                      <a:endParaRPr lang="pl-PL"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أعلى خمس نقاط قوة لديك</a:t>
                      </a:r>
                      <a:endParaRPr lang="pl-PL" sz="18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3748614840"/>
                  </a:ext>
                </a:extLst>
              </a:tr>
              <a:tr h="561979">
                <a:tc>
                  <a:txBody>
                    <a:bodyPr/>
                    <a:lstStyle/>
                    <a:p>
                      <a:pPr marL="0" marR="0" lvl="0" indent="0" algn="ctr" defTabSz="914400" rtl="1" eaLnBrk="1" fontAlgn="auto" latinLnBrk="0" hangingPunct="1">
                        <a:lnSpc>
                          <a:spcPct val="100000"/>
                        </a:lnSpc>
                        <a:spcBef>
                          <a:spcPts val="0"/>
                        </a:spcBef>
                        <a:spcAft>
                          <a:spcPts val="1000"/>
                        </a:spcAft>
                        <a:buClrTx/>
                        <a:buSzTx/>
                        <a:buFontTx/>
                        <a:buNone/>
                        <a:tabLst/>
                        <a:defRPr/>
                      </a:pPr>
                      <a:r>
                        <a:rPr lang="ar-SA" b="0" i="0" dirty="0">
                          <a:effectLst/>
                          <a:latin typeface="UICTFontTextStyleBody"/>
                        </a:rPr>
                        <a:t>حضور دورات تدريبية في مهارات العرض والإلقاء.</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تحسين القدرة على إيصال الأفكار بوضوح وزيادة التأثير في المحادثات.</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1" i="0" dirty="0">
                          <a:effectLst/>
                          <a:latin typeface="UICTFontTextStyleEmphasizedBody"/>
                        </a:rPr>
                        <a:t>1. التواصل الفعّال</a:t>
                      </a:r>
                      <a:endParaRPr lang="ar-SA" sz="1800" dirty="0">
                        <a:effectLst/>
                        <a:latin typeface=".AppleSystemUIFont"/>
                      </a:endParaRPr>
                    </a:p>
                  </a:txBody>
                  <a:tcPr marL="45714" marR="45714" marT="22857" marB="228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5014909"/>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المشاركة في ورش عمل للإبداع والابتكار.</a:t>
                      </a:r>
                      <a:endParaRPr lang="ar-SA" dirty="0">
                        <a:effectLst/>
                        <a:latin typeface=".AppleSystemUIFont"/>
                      </a:endParaRPr>
                    </a:p>
                    <a:p>
                      <a:pPr marL="0" marR="0" algn="ctr" defTabSz="914400" rtl="1" eaLnBrk="1" latinLnBrk="0" hangingPunct="1">
                        <a:lnSpc>
                          <a:spcPct val="115000"/>
                        </a:lnSpc>
                        <a:spcBef>
                          <a:spcPts val="0"/>
                        </a:spcBef>
                        <a:spcAft>
                          <a:spcPts val="1000"/>
                        </a:spcAft>
                      </a:pPr>
                      <a:endParaRPr lang="en-US" sz="18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تعزيز القدرة على توليد أفكار جديدة ومبتكرة لحل المشكلات.</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1" i="0" dirty="0">
                          <a:effectLst/>
                          <a:latin typeface="UICTFontTextStyleEmphasizedBody"/>
                        </a:rPr>
                        <a:t>2. التفكير الإبداعي</a:t>
                      </a:r>
                      <a:endParaRPr lang="ar-SA" dirty="0">
                        <a:effectLst/>
                        <a:latin typeface=".AppleSystemUIFont"/>
                      </a:endParaRPr>
                    </a:p>
                  </a:txBody>
                  <a:tcPr marL="45714" marR="45714" marT="22857" marB="228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445493"/>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قراءة كتب عن القيادة الناجحة (مثل “قوانين القيادة” لجون ماكسويل).</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تطوير مهارات قيادة الفرق واتخاذ القرارات بشكل استراتيجي.</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1" i="0" dirty="0">
                          <a:effectLst/>
                          <a:latin typeface="UICTFontTextStyleEmphasizedBody"/>
                        </a:rPr>
                        <a:t>3. القيادة</a:t>
                      </a:r>
                      <a:endParaRPr lang="ar-SA" dirty="0">
                        <a:effectLst/>
                        <a:latin typeface=".AppleSystemUIFont"/>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522220"/>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استخدام تقنيات تحليل مثل “جذر المشكلة” أو “5 لماذا”.</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تحسين القدرة على تحليل المشكلات واقتراح حلول فعّالة.</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1" i="0" dirty="0">
                          <a:effectLst/>
                          <a:latin typeface="UICTFontTextStyleEmphasizedBody"/>
                        </a:rPr>
                        <a:t>4. حل المشكلات</a:t>
                      </a:r>
                      <a:endParaRPr lang="ar-SA" dirty="0">
                        <a:effectLst/>
                        <a:latin typeface=".AppleSystemUIFont"/>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9888667"/>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تحديد أولويات العمل يوميًا.</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زيادة الإنتاجية وتقليل ضياع الوقت.</a:t>
                      </a:r>
                      <a:endParaRPr lang="ar-SA" dirty="0">
                        <a:effectLst/>
                        <a:latin typeface=".AppleSystemUIFont"/>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1" i="0" dirty="0">
                          <a:effectLst/>
                          <a:latin typeface="UICTFontTextStyleEmphasizedBody"/>
                        </a:rPr>
                        <a:t>5. إدارة الوقت</a:t>
                      </a:r>
                      <a:endParaRPr lang="ar-SA" dirty="0">
                        <a:effectLst/>
                        <a:latin typeface=".AppleSystemUIFont"/>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6014937"/>
                  </a:ext>
                </a:extLst>
              </a:tr>
            </a:tbl>
          </a:graphicData>
        </a:graphic>
      </p:graphicFrame>
    </p:spTree>
    <p:extLst>
      <p:ext uri="{BB962C8B-B14F-4D97-AF65-F5344CB8AC3E}">
        <p14:creationId xmlns:p14="http://schemas.microsoft.com/office/powerpoint/2010/main" val="207489263"/>
      </p:ext>
    </p:extLst>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E85B8-E8B0-DF7F-67E2-41F6B11CE694}"/>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2F9D0C7A-9D3B-3A51-7A4A-1C7073EC1C1B}"/>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0EAE444D-2F90-D518-C7FE-CE7240FF1D6B}"/>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2" name="مستطيل 1">
            <a:extLst>
              <a:ext uri="{FF2B5EF4-FFF2-40B4-BE49-F238E27FC236}">
                <a16:creationId xmlns:a16="http://schemas.microsoft.com/office/drawing/2014/main" id="{E9434EDE-2199-8F27-31E1-50205290CDC2}"/>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3" name="Table 6">
            <a:extLst>
              <a:ext uri="{FF2B5EF4-FFF2-40B4-BE49-F238E27FC236}">
                <a16:creationId xmlns:a16="http://schemas.microsoft.com/office/drawing/2014/main" id="{FA347EE2-61C5-49A1-7AE8-4C08086345AF}"/>
              </a:ext>
            </a:extLst>
          </p:cNvPr>
          <p:cNvGraphicFramePr>
            <a:graphicFrameLocks noGrp="1"/>
          </p:cNvGraphicFramePr>
          <p:nvPr>
            <p:extLst>
              <p:ext uri="{D42A27DB-BD31-4B8C-83A1-F6EECF244321}">
                <p14:modId xmlns:p14="http://schemas.microsoft.com/office/powerpoint/2010/main" val="4264599984"/>
              </p:ext>
            </p:extLst>
          </p:nvPr>
        </p:nvGraphicFramePr>
        <p:xfrm>
          <a:off x="861641" y="-515544"/>
          <a:ext cx="10355102" cy="5702778"/>
        </p:xfrm>
        <a:graphic>
          <a:graphicData uri="http://schemas.openxmlformats.org/drawingml/2006/table">
            <a:tbl>
              <a:tblPr firstRow="1" bandRow="1">
                <a:tableStyleId>{5C22544A-7EE6-4342-B048-85BDC9FD1C3A}</a:tableStyleId>
              </a:tblPr>
              <a:tblGrid>
                <a:gridCol w="1435382">
                  <a:extLst>
                    <a:ext uri="{9D8B030D-6E8A-4147-A177-3AD203B41FA5}">
                      <a16:colId xmlns:a16="http://schemas.microsoft.com/office/drawing/2014/main" val="1549459106"/>
                    </a:ext>
                  </a:extLst>
                </a:gridCol>
                <a:gridCol w="1435382">
                  <a:extLst>
                    <a:ext uri="{9D8B030D-6E8A-4147-A177-3AD203B41FA5}">
                      <a16:colId xmlns:a16="http://schemas.microsoft.com/office/drawing/2014/main" val="4174486185"/>
                    </a:ext>
                  </a:extLst>
                </a:gridCol>
                <a:gridCol w="1435382">
                  <a:extLst>
                    <a:ext uri="{9D8B030D-6E8A-4147-A177-3AD203B41FA5}">
                      <a16:colId xmlns:a16="http://schemas.microsoft.com/office/drawing/2014/main" val="1194054848"/>
                    </a:ext>
                  </a:extLst>
                </a:gridCol>
                <a:gridCol w="3818016">
                  <a:extLst>
                    <a:ext uri="{9D8B030D-6E8A-4147-A177-3AD203B41FA5}">
                      <a16:colId xmlns:a16="http://schemas.microsoft.com/office/drawing/2014/main" val="4105006926"/>
                    </a:ext>
                  </a:extLst>
                </a:gridCol>
                <a:gridCol w="2230940">
                  <a:extLst>
                    <a:ext uri="{9D8B030D-6E8A-4147-A177-3AD203B41FA5}">
                      <a16:colId xmlns:a16="http://schemas.microsoft.com/office/drawing/2014/main" val="551543009"/>
                    </a:ext>
                  </a:extLst>
                </a:gridCol>
              </a:tblGrid>
              <a:tr h="616994">
                <a:tc gridSpan="5">
                  <a:txBody>
                    <a:bodyPr/>
                    <a:lstStyle/>
                    <a:p>
                      <a:pPr marL="0" marR="0" algn="ctr" defTabSz="914400" rtl="1" eaLnBrk="1" latinLnBrk="0" hangingPunct="1">
                        <a:lnSpc>
                          <a:spcPct val="115000"/>
                        </a:lnSpc>
                        <a:spcBef>
                          <a:spcPts val="0"/>
                        </a:spcBef>
                        <a:spcAft>
                          <a:spcPts val="1000"/>
                        </a:spcAft>
                      </a:pPr>
                      <a:r>
                        <a:rPr lang="ar-SA" sz="18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نموذج الخطة التطويرية</a:t>
                      </a:r>
                      <a:endParaRPr lang="en-US" sz="18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2C115D"/>
                    </a:solidFill>
                  </a:tcPr>
                </a:tc>
                <a:tc hMerge="1">
                  <a:txBody>
                    <a:bodyPr/>
                    <a:lstStyle/>
                    <a:p>
                      <a:pPr rtl="1"/>
                      <a:endParaRPr lang="ar-SA"/>
                    </a:p>
                  </a:txBody>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0" marR="0" marT="0" marB="0" anchor="ctr">
                    <a:solidFill>
                      <a:srgbClr val="86D3E6"/>
                    </a:solidFill>
                  </a:tcPr>
                </a:tc>
                <a:extLst>
                  <a:ext uri="{0D108BD9-81ED-4DB2-BD59-A6C34878D82A}">
                    <a16:rowId xmlns:a16="http://schemas.microsoft.com/office/drawing/2014/main" val="99904182"/>
                  </a:ext>
                </a:extLst>
              </a:tr>
              <a:tr h="616994">
                <a:tc>
                  <a:txBody>
                    <a:bodyPr/>
                    <a:lstStyle/>
                    <a:p>
                      <a:pPr marL="0" marR="0" algn="ctr" defTabSz="914400" rtl="0" eaLnBrk="1" latinLnBrk="0" hangingPunct="1">
                        <a:lnSpc>
                          <a:spcPct val="115000"/>
                        </a:lnSpc>
                        <a:spcBef>
                          <a:spcPts val="0"/>
                        </a:spcBef>
                        <a:spcAft>
                          <a:spcPts val="1000"/>
                        </a:spcAft>
                      </a:pPr>
                      <a:r>
                        <a:rPr lang="ar-SA"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التقييم</a:t>
                      </a:r>
                      <a:endParaRPr lang="en-US"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نهاية التنفيذ</a:t>
                      </a:r>
                      <a:endParaRPr lang="en-US"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بداية التنفيذ</a:t>
                      </a:r>
                      <a:endParaRPr lang="en-US"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خطة العمل التطويرية</a:t>
                      </a:r>
                      <a:endParaRPr lang="en-US"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الهدف الاستراتيجي</a:t>
                      </a:r>
                      <a:endParaRPr lang="en-US" sz="18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extLst>
                  <a:ext uri="{0D108BD9-81ED-4DB2-BD59-A6C34878D82A}">
                    <a16:rowId xmlns:a16="http://schemas.microsoft.com/office/drawing/2014/main" val="1232269754"/>
                  </a:ext>
                </a:extLst>
              </a:tr>
              <a:tr h="970056">
                <a:tc>
                  <a:txBody>
                    <a:bodyPr/>
                    <a:lstStyle/>
                    <a:p>
                      <a:pPr marL="0" marR="0" algn="ctr" defTabSz="914400" rtl="0"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قيم تقدمك، وسجل ملاحظاتك</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نهاية تنفيذ كل مهمة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بداية تنفيذ كل مهمة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ماهي المعارف والمهارات والاتجاهات التي تريد  اكتسابها للوصول إلى أهدافك</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الهدف الاستراتيجي الذي تأمل تحقيقه</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266484983"/>
                  </a:ext>
                </a:extLst>
              </a:tr>
              <a:tr h="610038">
                <a:tc>
                  <a:txBody>
                    <a:bodyPr/>
                    <a:lstStyle/>
                    <a:p>
                      <a:pPr marL="0" marR="0" algn="ctr" defTabSz="914400" rtl="1" eaLnBrk="1" latinLnBrk="0" hangingPunct="1">
                        <a:lnSpc>
                          <a:spcPct val="100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زيادة في المعارف وتقوية الشخصية</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نهاية كل عقد خدمة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في بداية كل فترة عمل أو تعلم جديد</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اكتساب معارف جديدة باستمرار لتطوير الأداء الشخصي.</a:t>
                      </a:r>
                      <a:endParaRPr lang="ar-SA" dirty="0">
                        <a:effectLst/>
                        <a:latin typeface=".AppleSystemUIFont"/>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1" i="0" dirty="0">
                          <a:effectLst/>
                          <a:latin typeface="UICTFontTextStyleEmphasizedBody"/>
                        </a:rPr>
                        <a:t>التعلم المستمر</a:t>
                      </a:r>
                      <a:endParaRPr lang="ar-SA" dirty="0">
                        <a:effectLst/>
                        <a:latin typeface=".AppleSystemUIFont"/>
                      </a:endParaRPr>
                    </a:p>
                    <a:p>
                      <a:pPr marL="0" marR="0" algn="ctr" defTabSz="914400" rtl="1" eaLnBrk="1" latinLnBrk="0" hangingPunct="1">
                        <a:lnSpc>
                          <a:spcPct val="115000"/>
                        </a:lnSpc>
                        <a:spcBef>
                          <a:spcPts val="0"/>
                        </a:spcBef>
                        <a:spcAft>
                          <a:spcPts val="1000"/>
                        </a:spcAft>
                      </a:pPr>
                      <a:endPar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0455120"/>
                  </a:ext>
                </a:extLst>
              </a:tr>
              <a:tr h="610038">
                <a:tc>
                  <a:txBody>
                    <a:bodyPr/>
                    <a:lstStyle/>
                    <a:p>
                      <a:pPr marL="0" marR="0" algn="ctr" defTabSz="914400" rtl="1"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التشبع من التعلم الجيد</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r" defTabSz="914400" rtl="1" eaLnBrk="1" latinLnBrk="0" hangingPunct="1">
                        <a:lnSpc>
                          <a:spcPct val="115000"/>
                        </a:lnSpc>
                        <a:spcBef>
                          <a:spcPts val="0"/>
                        </a:spcBef>
                        <a:spcAft>
                          <a:spcPts val="1000"/>
                        </a:spcAft>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طوال السنة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طوال السنة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قراءة كتاب شهري في مجال التخصص.</a:t>
                      </a:r>
                      <a:endParaRPr lang="ar-SA" dirty="0">
                        <a:effectLst/>
                        <a:latin typeface=".AppleSystemUIFont"/>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ar-SA"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751390492"/>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تنوع المعلومات</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عند نهاية العام</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في بداية العام</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الالتحاق بالدورات الإلكترونية على منصات مثل </a:t>
                      </a:r>
                      <a:r>
                        <a:rPr lang="af-ZA" b="0" i="0" dirty="0">
                          <a:effectLst/>
                          <a:latin typeface="UICTFontTextStyleBody"/>
                        </a:rPr>
                        <a:t>Coursera </a:t>
                      </a:r>
                      <a:r>
                        <a:rPr lang="ar-SA" b="0" i="0" dirty="0">
                          <a:effectLst/>
                          <a:latin typeface="UICTFontTextStyleBody"/>
                        </a:rPr>
                        <a:t>أو </a:t>
                      </a:r>
                      <a:r>
                        <a:rPr lang="af-ZA" b="0" i="0" dirty="0">
                          <a:effectLst/>
                          <a:latin typeface="UICTFontTextStyleBody"/>
                        </a:rPr>
                        <a:t>Udemy.</a:t>
                      </a:r>
                      <a:endParaRPr lang="af-ZA" dirty="0">
                        <a:effectLst/>
                        <a:latin typeface=".AppleSystemUIFont"/>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1723716566"/>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تثقيف النفس ولها آثار إيجابية كثيره</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إلى المساء</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من الصباح</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تخصيص وقت يومي للتعلم الذاتي.</a:t>
                      </a:r>
                      <a:endParaRPr lang="ar-SA" dirty="0">
                        <a:effectLst/>
                        <a:latin typeface=".AppleSystemUIFont"/>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697619380"/>
                  </a:ext>
                </a:extLst>
              </a:tr>
              <a:tr h="610038">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سهولة الحصول على المعلومات في التعلم بفضل التقنية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 طوال السنة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طوال السنة</a:t>
                      </a:r>
                      <a:endParaRPr lang="en-US" sz="18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b="0" i="0" dirty="0">
                          <a:effectLst/>
                          <a:latin typeface="UICTFontTextStyleBody"/>
                        </a:rPr>
                        <a:t>متابعة أخبار التقنية والتطورات الرقمية.</a:t>
                      </a:r>
                      <a:endParaRPr lang="ar-SA" dirty="0">
                        <a:effectLst/>
                        <a:latin typeface=".AppleSystemUIFont"/>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1400" b="0" kern="1200" dirty="0">
                        <a:solidFill>
                          <a:schemeClr val="tx1"/>
                        </a:solidFill>
                        <a:latin typeface="Janna LT" pitchFamily="2" charset="-78"/>
                        <a:ea typeface="+mn-ea"/>
                        <a:cs typeface="Janna LT" pitchFamily="2" charset="-78"/>
                      </a:endParaRPr>
                    </a:p>
                  </a:txBody>
                  <a:tcPr marL="0" marR="0" marT="0" marB="0" anchor="ctr">
                    <a:solidFill>
                      <a:schemeClr val="bg1">
                        <a:lumMod val="95000"/>
                      </a:schemeClr>
                    </a:solidFill>
                  </a:tcPr>
                </a:tc>
                <a:extLst>
                  <a:ext uri="{0D108BD9-81ED-4DB2-BD59-A6C34878D82A}">
                    <a16:rowId xmlns:a16="http://schemas.microsoft.com/office/drawing/2014/main" val="3091578114"/>
                  </a:ext>
                </a:extLst>
              </a:tr>
            </a:tbl>
          </a:graphicData>
        </a:graphic>
      </p:graphicFrame>
    </p:spTree>
    <p:extLst>
      <p:ext uri="{BB962C8B-B14F-4D97-AF65-F5344CB8AC3E}">
        <p14:creationId xmlns:p14="http://schemas.microsoft.com/office/powerpoint/2010/main" val="3655218967"/>
      </p:ext>
    </p:extLst>
  </p:cSld>
  <p:clrMapOvr>
    <a:masterClrMapping/>
  </p:clrMapOvr>
  <p:transition spd="slow">
    <p:push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463</TotalTime>
  <Words>343</Words>
  <Application>Microsoft Office PowerPoint</Application>
  <PresentationFormat>شاشة عريضة</PresentationFormat>
  <Paragraphs>70</Paragraphs>
  <Slides>3</Slides>
  <Notes>1</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Office Theme</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Awdah, Sultan</cp:lastModifiedBy>
  <cp:revision>16</cp:revision>
  <dcterms:created xsi:type="dcterms:W3CDTF">2024-07-25T16:29:18Z</dcterms:created>
  <dcterms:modified xsi:type="dcterms:W3CDTF">2025-03-26T03:47:59Z</dcterms:modified>
</cp:coreProperties>
</file>