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1797" r:id="rId2"/>
    <p:sldId id="2107" r:id="rId3"/>
    <p:sldId id="2106" r:id="rId4"/>
    <p:sldId id="2108" r:id="rId5"/>
    <p:sldId id="210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AD48"/>
    <a:srgbClr val="1B677F"/>
    <a:srgbClr val="1C1542"/>
    <a:srgbClr val="A435FE"/>
    <a:srgbClr val="8A888F"/>
    <a:srgbClr val="1BB3C4"/>
    <a:srgbClr val="11093B"/>
    <a:srgbClr val="E7A722"/>
    <a:srgbClr val="92C740"/>
    <a:srgbClr val="0A0E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04036C-C871-46E0-8DCE-1C8B1E971FF6}" v="8" dt="2025-03-22T22:53:05.8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122" d="100"/>
          <a:sy n="122" d="100"/>
        </p:scale>
        <p:origin x="240" y="3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DA25CE3C-4F24-465F-ABA9-30B06FBEF4C0}" type="datetimeFigureOut">
              <a:rPr lang="ar-SA" smtClean="0"/>
              <a:t>28 رمضان، 1446</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043DF759-8B0A-40B0-AD70-88767C8F3970}" type="slidenum">
              <a:rPr lang="ar-SA" smtClean="0"/>
              <a:t>‹#›</a:t>
            </a:fld>
            <a:endParaRPr lang="ar-SA"/>
          </a:p>
        </p:txBody>
      </p:sp>
    </p:spTree>
    <p:extLst>
      <p:ext uri="{BB962C8B-B14F-4D97-AF65-F5344CB8AC3E}">
        <p14:creationId xmlns:p14="http://schemas.microsoft.com/office/powerpoint/2010/main" val="11206213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A" dirty="0"/>
          </a:p>
        </p:txBody>
      </p:sp>
      <p:sp>
        <p:nvSpPr>
          <p:cNvPr id="4" name="Slide Number Placeholder 3"/>
          <p:cNvSpPr>
            <a:spLocks noGrp="1"/>
          </p:cNvSpPr>
          <p:nvPr>
            <p:ph type="sldNum" sz="quarter" idx="5"/>
          </p:nvPr>
        </p:nvSpPr>
        <p:spPr/>
        <p:txBody>
          <a:bodyPr/>
          <a:lstStyle/>
          <a:p>
            <a:fld id="{E502A053-9E28-4D4C-B446-3C2814735BD1}" type="slidenum">
              <a:rPr lang="en-US" smtClean="0"/>
              <a:t>1</a:t>
            </a:fld>
            <a:endParaRPr lang="en-US"/>
          </a:p>
        </p:txBody>
      </p:sp>
    </p:spTree>
    <p:extLst>
      <p:ext uri="{BB962C8B-B14F-4D97-AF65-F5344CB8AC3E}">
        <p14:creationId xmlns:p14="http://schemas.microsoft.com/office/powerpoint/2010/main" val="4009986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77FCCE4-E5B8-4827-BBF9-96AA96485A88}" type="datetimeFigureOut">
              <a:rPr lang="en-US" smtClean="0"/>
              <a:t>3/27/25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3540408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7FCCE4-E5B8-4827-BBF9-96AA96485A88}" type="datetimeFigureOut">
              <a:rPr lang="en-US" smtClean="0"/>
              <a:t>3/27/25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71424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7FCCE4-E5B8-4827-BBF9-96AA96485A88}" type="datetimeFigureOut">
              <a:rPr lang="en-US" smtClean="0"/>
              <a:t>3/27/25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3314803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4431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7FCCE4-E5B8-4827-BBF9-96AA96485A88}" type="datetimeFigureOut">
              <a:rPr lang="en-US" smtClean="0"/>
              <a:t>3/27/25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1898095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7FCCE4-E5B8-4827-BBF9-96AA96485A88}" type="datetimeFigureOut">
              <a:rPr lang="en-US" smtClean="0"/>
              <a:t>3/27/25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062047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7FCCE4-E5B8-4827-BBF9-96AA96485A88}" type="datetimeFigureOut">
              <a:rPr lang="en-US" smtClean="0"/>
              <a:t>3/27/25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1961217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7FCCE4-E5B8-4827-BBF9-96AA96485A88}" type="datetimeFigureOut">
              <a:rPr lang="en-US" smtClean="0"/>
              <a:t>3/27/25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3953407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7FCCE4-E5B8-4827-BBF9-96AA96485A88}" type="datetimeFigureOut">
              <a:rPr lang="en-US" smtClean="0"/>
              <a:t>3/27/25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293525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7FCCE4-E5B8-4827-BBF9-96AA96485A88}" type="datetimeFigureOut">
              <a:rPr lang="en-US" smtClean="0"/>
              <a:t>3/27/25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229304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7FCCE4-E5B8-4827-BBF9-96AA96485A88}" type="datetimeFigureOut">
              <a:rPr lang="en-US" smtClean="0"/>
              <a:t>3/27/25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2377479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7FCCE4-E5B8-4827-BBF9-96AA96485A88}" type="datetimeFigureOut">
              <a:rPr lang="en-US" smtClean="0"/>
              <a:t>3/27/25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2094827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FCCE4-E5B8-4827-BBF9-96AA96485A88}" type="datetimeFigureOut">
              <a:rPr lang="en-US" smtClean="0"/>
              <a:t>3/27/25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5C9119-0469-431D-BE00-7E3AF7536024}" type="slidenum">
              <a:rPr lang="en-US" smtClean="0"/>
              <a:t>‹#›</a:t>
            </a:fld>
            <a:endParaRPr lang="en-US"/>
          </a:p>
        </p:txBody>
      </p:sp>
    </p:spTree>
    <p:extLst>
      <p:ext uri="{BB962C8B-B14F-4D97-AF65-F5344CB8AC3E}">
        <p14:creationId xmlns:p14="http://schemas.microsoft.com/office/powerpoint/2010/main" val="506351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90A3B87-DA19-5B06-B6AE-E6E4B2FDCE34}"/>
              </a:ext>
            </a:extLst>
          </p:cNvPr>
          <p:cNvSpPr/>
          <p:nvPr/>
        </p:nvSpPr>
        <p:spPr>
          <a:xfrm>
            <a:off x="1"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A" sz="900"/>
          </a:p>
        </p:txBody>
      </p:sp>
      <p:pic>
        <p:nvPicPr>
          <p:cNvPr id="3" name="Picture 2" descr="A group of black figures&#10;&#10;Description automatically generated">
            <a:extLst>
              <a:ext uri="{FF2B5EF4-FFF2-40B4-BE49-F238E27FC236}">
                <a16:creationId xmlns:a16="http://schemas.microsoft.com/office/drawing/2014/main" id="{8ACB5527-B2EB-E19C-F0E7-02D8F6F675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 y="446"/>
            <a:ext cx="12190412" cy="6857107"/>
          </a:xfrm>
          <a:prstGeom prst="rect">
            <a:avLst/>
          </a:prstGeom>
        </p:spPr>
      </p:pic>
      <p:sp>
        <p:nvSpPr>
          <p:cNvPr id="25" name="TextBox 24">
            <a:extLst>
              <a:ext uri="{FF2B5EF4-FFF2-40B4-BE49-F238E27FC236}">
                <a16:creationId xmlns:a16="http://schemas.microsoft.com/office/drawing/2014/main" id="{ABDC2006-B2FC-514A-7A3A-8642012E9E5F}"/>
              </a:ext>
            </a:extLst>
          </p:cNvPr>
          <p:cNvSpPr txBox="1"/>
          <p:nvPr/>
        </p:nvSpPr>
        <p:spPr>
          <a:xfrm>
            <a:off x="375509" y="786595"/>
            <a:ext cx="1724874" cy="830868"/>
          </a:xfrm>
          <a:prstGeom prst="rect">
            <a:avLst/>
          </a:prstGeom>
          <a:noFill/>
        </p:spPr>
        <p:txBody>
          <a:bodyPr wrap="square" rtlCol="0" anchor="ctr">
            <a:spAutoFit/>
          </a:bodyPr>
          <a:lstStyle/>
          <a:p>
            <a:pPr algn="ctr"/>
            <a:r>
              <a:rPr lang="en-US" sz="4799" b="1" dirty="0">
                <a:solidFill>
                  <a:srgbClr val="E6E9EE"/>
                </a:solidFill>
                <a:latin typeface="Helvetica Neue" panose="02000503000000020004" pitchFamily="2" charset="0"/>
                <a:ea typeface="Helvetica Neue" panose="02000503000000020004" pitchFamily="2" charset="0"/>
                <a:cs typeface="Helvetica Neue" panose="02000503000000020004" pitchFamily="2" charset="0"/>
              </a:rPr>
              <a:t>2025</a:t>
            </a:r>
          </a:p>
        </p:txBody>
      </p:sp>
      <p:sp>
        <p:nvSpPr>
          <p:cNvPr id="27" name="object 8">
            <a:extLst>
              <a:ext uri="{FF2B5EF4-FFF2-40B4-BE49-F238E27FC236}">
                <a16:creationId xmlns:a16="http://schemas.microsoft.com/office/drawing/2014/main" id="{E2ED2E6F-EA6C-A7A1-B06D-A0F0286F6B90}"/>
              </a:ext>
            </a:extLst>
          </p:cNvPr>
          <p:cNvSpPr txBox="1">
            <a:spLocks/>
          </p:cNvSpPr>
          <p:nvPr/>
        </p:nvSpPr>
        <p:spPr>
          <a:xfrm>
            <a:off x="7734278" y="2033241"/>
            <a:ext cx="2563739" cy="1243672"/>
          </a:xfrm>
          <a:prstGeom prst="rect">
            <a:avLst/>
          </a:prstGeom>
        </p:spPr>
        <p:txBody>
          <a:bodyPr vert="horz" wrap="square" lIns="0" tIns="12698" rIns="0" bIns="0" rtlCol="0">
            <a:sp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marL="12697" algn="justLow">
              <a:lnSpc>
                <a:spcPct val="100000"/>
              </a:lnSpc>
              <a:spcBef>
                <a:spcPts val="100"/>
              </a:spcBef>
            </a:pPr>
            <a:r>
              <a:rPr lang="ar-SA" sz="3999" b="1" dirty="0">
                <a:solidFill>
                  <a:srgbClr val="E6E9EE"/>
                </a:solidFill>
                <a:latin typeface="GE SS Two Bold" panose="020A0503020102020204" pitchFamily="18" charset="-78"/>
                <a:ea typeface="GE SS Two Bold" panose="020A0503020102020204" pitchFamily="18" charset="-78"/>
                <a:cs typeface="GE SS Two Bold" panose="020A0503020102020204" pitchFamily="18" charset="-78"/>
              </a:rPr>
              <a:t>الخطة القيادية</a:t>
            </a:r>
            <a:endParaRPr lang="en-GB" sz="3999" b="1" dirty="0">
              <a:solidFill>
                <a:srgbClr val="E6E9EE"/>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73" name="Oval 72">
            <a:extLst>
              <a:ext uri="{FF2B5EF4-FFF2-40B4-BE49-F238E27FC236}">
                <a16:creationId xmlns:a16="http://schemas.microsoft.com/office/drawing/2014/main" id="{97366585-D53F-D0FA-1E00-0431CB55D423}"/>
              </a:ext>
            </a:extLst>
          </p:cNvPr>
          <p:cNvSpPr/>
          <p:nvPr/>
        </p:nvSpPr>
        <p:spPr>
          <a:xfrm>
            <a:off x="3444880" y="2372366"/>
            <a:ext cx="2988667" cy="2988667"/>
          </a:xfrm>
          <a:prstGeom prst="ellipse">
            <a:avLst/>
          </a:prstGeom>
          <a:noFill/>
          <a:ln w="38100">
            <a:gradFill flip="none" rotWithShape="1">
              <a:gsLst>
                <a:gs pos="0">
                  <a:srgbClr val="A434FF"/>
                </a:gs>
                <a:gs pos="66000">
                  <a:srgbClr val="A434FF"/>
                </a:gs>
                <a:gs pos="100000">
                  <a:schemeClr val="tx1">
                    <a:lumMod val="10000"/>
                    <a:lumOff val="90000"/>
                  </a:schemeClr>
                </a:gs>
              </a:gsLst>
              <a:path path="rect">
                <a:fillToRect l="100000" t="100000"/>
              </a:path>
              <a:tileRect r="-100000" b="-100000"/>
            </a:gradFill>
          </a:ln>
          <a:effectLst>
            <a:outerShdw blurRad="317500" sx="98000" sy="98000" algn="ctr" rotWithShape="0">
              <a:srgbClr val="110939">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defRPr/>
            </a:pPr>
            <a:endParaRPr lang="en-US" sz="900">
              <a:solidFill>
                <a:srgbClr val="FFFFFF"/>
              </a:solidFill>
              <a:latin typeface="Calibri"/>
            </a:endParaRPr>
          </a:p>
        </p:txBody>
      </p:sp>
      <p:cxnSp>
        <p:nvCxnSpPr>
          <p:cNvPr id="76" name="Straight Connector 75">
            <a:extLst>
              <a:ext uri="{FF2B5EF4-FFF2-40B4-BE49-F238E27FC236}">
                <a16:creationId xmlns:a16="http://schemas.microsoft.com/office/drawing/2014/main" id="{A5619116-2C68-1D6A-BE1D-538D46B8CEB2}"/>
              </a:ext>
            </a:extLst>
          </p:cNvPr>
          <p:cNvCxnSpPr/>
          <p:nvPr/>
        </p:nvCxnSpPr>
        <p:spPr>
          <a:xfrm>
            <a:off x="583185" y="1618884"/>
            <a:ext cx="1343336" cy="0"/>
          </a:xfrm>
          <a:prstGeom prst="line">
            <a:avLst/>
          </a:prstGeom>
          <a:ln w="57150">
            <a:solidFill>
              <a:srgbClr val="110939"/>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7616D166-64EA-C9E8-EF01-B42D2BF42273}"/>
              </a:ext>
            </a:extLst>
          </p:cNvPr>
          <p:cNvCxnSpPr>
            <a:cxnSpLocks/>
          </p:cNvCxnSpPr>
          <p:nvPr/>
        </p:nvCxnSpPr>
        <p:spPr>
          <a:xfrm>
            <a:off x="7734277" y="4101386"/>
            <a:ext cx="1343336" cy="0"/>
          </a:xfrm>
          <a:prstGeom prst="line">
            <a:avLst/>
          </a:prstGeom>
          <a:ln w="57150">
            <a:solidFill>
              <a:srgbClr val="110939"/>
            </a:solidFill>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5BF0767C-4BF3-5620-1D09-950BE139B823}"/>
              </a:ext>
            </a:extLst>
          </p:cNvPr>
          <p:cNvSpPr/>
          <p:nvPr/>
        </p:nvSpPr>
        <p:spPr>
          <a:xfrm>
            <a:off x="5837452" y="8820324"/>
            <a:ext cx="4893437" cy="3797193"/>
          </a:xfrm>
          <a:prstGeom prst="rect">
            <a:avLst/>
          </a:prstGeom>
        </p:spPr>
        <p:txBody>
          <a:bodyPr wrap="square">
            <a:spAutoFit/>
          </a:bodyPr>
          <a:lstStyle/>
          <a:p>
            <a:pPr algn="justLow" rtl="1">
              <a:lnSpc>
                <a:spcPct val="150000"/>
              </a:lnSpc>
            </a:pPr>
            <a:r>
              <a:rPr lang="ar-SA" kern="100" dirty="0">
                <a:solidFill>
                  <a:schemeClr val="bg1"/>
                </a:solidFill>
                <a:latin typeface="Times New Roman" panose="02020603050405020304" pitchFamily="18" charset="0"/>
                <a:ea typeface="Aptos" panose="020B0004020202020204" pitchFamily="34" charset="0"/>
                <a:cs typeface="GE SS Two Light" panose="020A0503020102020204" pitchFamily="18" charset="-78"/>
              </a:rPr>
              <a:t>برنامج سمتي لتمكين القيادات المجتمعية ينطلق من احتياجات المستفيدين ومعرفة نقاط القوة لديهم، وتحديد الرؤية الشخصية في مجالاتهم المؤثرة في المجتمع، وإعداد الخطط القيادية وتحكيمها، ثم تأهيل المستفيدين في الكفايات المشتركة للتأهيل الشخصي والقيادي وكفايات التأثير المجتمعي، لنصل إلى قيادات يمتلكون مشاريع مجتمعية مؤثرة، وينتقلون من دائرة التميز الشخصي إلى الإنتاجية والقيادة المجتمعية.</a:t>
            </a:r>
            <a:endParaRPr lang="en-SA" kern="100" dirty="0">
              <a:solidFill>
                <a:schemeClr val="bg1"/>
              </a:solidFill>
              <a:latin typeface="Times New Roman" panose="02020603050405020304" pitchFamily="18" charset="0"/>
              <a:ea typeface="Aptos" panose="020B0004020202020204" pitchFamily="34" charset="0"/>
              <a:cs typeface="Traditional Arabic" pitchFamily="2" charset="-78"/>
            </a:endParaRPr>
          </a:p>
        </p:txBody>
      </p:sp>
      <p:sp>
        <p:nvSpPr>
          <p:cNvPr id="84" name="Title 1">
            <a:extLst>
              <a:ext uri="{FF2B5EF4-FFF2-40B4-BE49-F238E27FC236}">
                <a16:creationId xmlns:a16="http://schemas.microsoft.com/office/drawing/2014/main" id="{C509DA09-ABAB-4F4D-8EA6-7541440D8E8F}"/>
              </a:ext>
            </a:extLst>
          </p:cNvPr>
          <p:cNvSpPr txBox="1">
            <a:spLocks/>
          </p:cNvSpPr>
          <p:nvPr/>
        </p:nvSpPr>
        <p:spPr>
          <a:xfrm>
            <a:off x="5745803" y="7014380"/>
            <a:ext cx="5076736" cy="738726"/>
          </a:xfrm>
          <a:prstGeom prst="rect">
            <a:avLst/>
          </a:prstGeom>
        </p:spPr>
        <p:txBody>
          <a:bodyPr/>
          <a:lstStyle>
            <a:lvl1pPr algn="l" defTabSz="895065" rtl="0" eaLnBrk="1" latinLnBrk="0" hangingPunct="1">
              <a:lnSpc>
                <a:spcPct val="90000"/>
              </a:lnSpc>
              <a:spcBef>
                <a:spcPct val="0"/>
              </a:spcBef>
              <a:buNone/>
              <a:defRPr lang="en-US" sz="3000" kern="1200">
                <a:solidFill>
                  <a:schemeClr val="tx1"/>
                </a:solidFill>
                <a:latin typeface="Lato" panose="020F0502020204030203" pitchFamily="34" charset="0"/>
                <a:ea typeface="+mj-ea"/>
                <a:cs typeface="+mj-cs"/>
              </a:defRPr>
            </a:lvl1pPr>
          </a:lstStyle>
          <a:p>
            <a:pPr algn="ctr"/>
            <a:r>
              <a:rPr lang="ar-SA" sz="3999" b="1"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برنـامج سمتــي</a:t>
            </a:r>
            <a:endParaRPr lang="en-GB" sz="2999" b="1"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85" name="Rectangle 84">
            <a:extLst>
              <a:ext uri="{FF2B5EF4-FFF2-40B4-BE49-F238E27FC236}">
                <a16:creationId xmlns:a16="http://schemas.microsoft.com/office/drawing/2014/main" id="{79CBF743-0269-0942-A218-65A8D3285318}"/>
              </a:ext>
            </a:extLst>
          </p:cNvPr>
          <p:cNvSpPr/>
          <p:nvPr/>
        </p:nvSpPr>
        <p:spPr>
          <a:xfrm>
            <a:off x="5835995" y="7768662"/>
            <a:ext cx="4896352" cy="421654"/>
          </a:xfrm>
          <a:prstGeom prst="rect">
            <a:avLst/>
          </a:prstGeom>
        </p:spPr>
        <p:txBody>
          <a:bodyPr wrap="square">
            <a:spAutoFit/>
          </a:bodyPr>
          <a:lstStyle/>
          <a:p>
            <a:pPr algn="ctr">
              <a:lnSpc>
                <a:spcPct val="107000"/>
              </a:lnSpc>
              <a:spcAft>
                <a:spcPts val="800"/>
              </a:spcAft>
            </a:pPr>
            <a:r>
              <a:rPr lang="ar-SA" sz="2000" kern="0" dirty="0">
                <a:solidFill>
                  <a:schemeClr val="accent6">
                    <a:lumMod val="75000"/>
                  </a:schemeClr>
                </a:solidFill>
                <a:latin typeface="GE SS Two Light" panose="020A0503020102020204" pitchFamily="18" charset="-78"/>
                <a:ea typeface="GE SS Two Light" panose="020A0503020102020204" pitchFamily="18" charset="-78"/>
                <a:cs typeface="GE SS Two Light" panose="020A0503020102020204" pitchFamily="18" charset="-78"/>
              </a:rPr>
              <a:t>لتمكين القيادات المجتمعية</a:t>
            </a:r>
            <a:endParaRPr lang="en-GB" sz="2000" kern="100" dirty="0">
              <a:solidFill>
                <a:schemeClr val="accent6">
                  <a:lumMod val="7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5" name="object 8">
            <a:extLst>
              <a:ext uri="{FF2B5EF4-FFF2-40B4-BE49-F238E27FC236}">
                <a16:creationId xmlns:a16="http://schemas.microsoft.com/office/drawing/2014/main" id="{27AEE294-9CD2-463B-A122-F688D5FF94DA}"/>
              </a:ext>
            </a:extLst>
          </p:cNvPr>
          <p:cNvSpPr txBox="1">
            <a:spLocks/>
          </p:cNvSpPr>
          <p:nvPr/>
        </p:nvSpPr>
        <p:spPr>
          <a:xfrm>
            <a:off x="7734278" y="3311999"/>
            <a:ext cx="2563739" cy="351376"/>
          </a:xfrm>
          <a:prstGeom prst="rect">
            <a:avLst/>
          </a:prstGeom>
        </p:spPr>
        <p:txBody>
          <a:bodyPr vert="horz" wrap="square" lIns="0" tIns="12698" rIns="0" bIns="0" rtlCol="0">
            <a:sp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marL="12697" algn="justLow">
              <a:lnSpc>
                <a:spcPct val="100000"/>
              </a:lnSpc>
              <a:spcBef>
                <a:spcPts val="100"/>
              </a:spcBef>
            </a:pPr>
            <a:r>
              <a:rPr lang="ar-SA"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rPr>
              <a:t>برنامج بوصلة الطاقات</a:t>
            </a:r>
            <a:endParaRPr lang="en-GB"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pic>
        <p:nvPicPr>
          <p:cNvPr id="9" name="Picture 8" descr="A black and white logo&#10;&#10;Description automatically generated">
            <a:extLst>
              <a:ext uri="{FF2B5EF4-FFF2-40B4-BE49-F238E27FC236}">
                <a16:creationId xmlns:a16="http://schemas.microsoft.com/office/drawing/2014/main" id="{03C8F826-DC9E-CCCF-0585-E839091FBC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4501" y="5689992"/>
            <a:ext cx="1966224" cy="973055"/>
          </a:xfrm>
          <a:prstGeom prst="rect">
            <a:avLst/>
          </a:prstGeom>
        </p:spPr>
      </p:pic>
      <p:pic>
        <p:nvPicPr>
          <p:cNvPr id="4" name="صورة 3" descr="صورة تحتوي على طعام, علامة, رسم&#10;&#10;تم إنشاء الوصف تلقائياً">
            <a:extLst>
              <a:ext uri="{FF2B5EF4-FFF2-40B4-BE49-F238E27FC236}">
                <a16:creationId xmlns:a16="http://schemas.microsoft.com/office/drawing/2014/main" id="{45008EDD-A46E-8BFD-F1FA-B94B7CFFA32F}"/>
              </a:ext>
            </a:extLst>
          </p:cNvPr>
          <p:cNvPicPr>
            <a:picLocks noChangeAspect="1"/>
          </p:cNvPicPr>
          <p:nvPr/>
        </p:nvPicPr>
        <p:blipFill>
          <a:blip r:embed="rId5">
            <a:biLevel thresh="25000"/>
          </a:blip>
          <a:stretch>
            <a:fillRect/>
          </a:stretch>
        </p:blipFill>
        <p:spPr>
          <a:xfrm>
            <a:off x="10540835" y="6007094"/>
            <a:ext cx="1313236" cy="572158"/>
          </a:xfrm>
          <a:prstGeom prst="rect">
            <a:avLst/>
          </a:prstGeom>
        </p:spPr>
      </p:pic>
      <p:sp>
        <p:nvSpPr>
          <p:cNvPr id="2" name="object 8">
            <a:extLst>
              <a:ext uri="{FF2B5EF4-FFF2-40B4-BE49-F238E27FC236}">
                <a16:creationId xmlns:a16="http://schemas.microsoft.com/office/drawing/2014/main" id="{04C0FCB6-1E5B-E449-792E-F6E5F0ADD4D7}"/>
              </a:ext>
            </a:extLst>
          </p:cNvPr>
          <p:cNvSpPr txBox="1">
            <a:spLocks/>
          </p:cNvSpPr>
          <p:nvPr/>
        </p:nvSpPr>
        <p:spPr>
          <a:xfrm>
            <a:off x="7460976" y="4698314"/>
            <a:ext cx="4267201" cy="351376"/>
          </a:xfrm>
          <a:prstGeom prst="rect">
            <a:avLst/>
          </a:prstGeom>
        </p:spPr>
        <p:txBody>
          <a:bodyPr vert="horz" wrap="square" lIns="0" tIns="12698" rIns="0" bIns="0" rtlCol="0">
            <a:sp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marL="12697" algn="justLow">
              <a:lnSpc>
                <a:spcPct val="100000"/>
              </a:lnSpc>
              <a:spcBef>
                <a:spcPts val="100"/>
              </a:spcBef>
            </a:pPr>
            <a:r>
              <a:rPr lang="ar-SA"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rPr>
              <a:t>اسم المشاركـ/ـة: وائل صلبي بشير الحربي</a:t>
            </a:r>
            <a:endParaRPr lang="en-GB"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Tree>
    <p:extLst>
      <p:ext uri="{BB962C8B-B14F-4D97-AF65-F5344CB8AC3E}">
        <p14:creationId xmlns:p14="http://schemas.microsoft.com/office/powerpoint/2010/main" val="1395610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repeatCount="0" decel="100000" fill="hold" grpId="0" nodeType="with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p:cTn id="7" dur="10" fill="hold"/>
                                        <p:tgtEl>
                                          <p:spTgt spid="73"/>
                                        </p:tgtEl>
                                        <p:attrNameLst>
                                          <p:attrName>ppt_w</p:attrName>
                                        </p:attrNameLst>
                                      </p:cBhvr>
                                      <p:tavLst>
                                        <p:tav tm="0">
                                          <p:val>
                                            <p:fltVal val="0"/>
                                          </p:val>
                                        </p:tav>
                                        <p:tav tm="100000">
                                          <p:val>
                                            <p:strVal val="#ppt_w"/>
                                          </p:val>
                                        </p:tav>
                                      </p:tavLst>
                                    </p:anim>
                                    <p:anim calcmode="lin" valueType="num">
                                      <p:cBhvr>
                                        <p:cTn id="8" dur="10" fill="hold"/>
                                        <p:tgtEl>
                                          <p:spTgt spid="73"/>
                                        </p:tgtEl>
                                        <p:attrNameLst>
                                          <p:attrName>ppt_h</p:attrName>
                                        </p:attrNameLst>
                                      </p:cBhvr>
                                      <p:tavLst>
                                        <p:tav tm="0">
                                          <p:val>
                                            <p:fltVal val="0"/>
                                          </p:val>
                                        </p:tav>
                                        <p:tav tm="100000">
                                          <p:val>
                                            <p:strVal val="#ppt_h"/>
                                          </p:val>
                                        </p:tav>
                                      </p:tavLst>
                                    </p:anim>
                                    <p:anim calcmode="lin" valueType="num">
                                      <p:cBhvr>
                                        <p:cTn id="9" dur="10" fill="hold"/>
                                        <p:tgtEl>
                                          <p:spTgt spid="73"/>
                                        </p:tgtEl>
                                        <p:attrNameLst>
                                          <p:attrName>style.rotation</p:attrName>
                                        </p:attrNameLst>
                                      </p:cBhvr>
                                      <p:tavLst>
                                        <p:tav tm="0">
                                          <p:val>
                                            <p:fltVal val="360"/>
                                          </p:val>
                                        </p:tav>
                                        <p:tav tm="100000">
                                          <p:val>
                                            <p:fltVal val="0"/>
                                          </p:val>
                                        </p:tav>
                                      </p:tavLst>
                                    </p:anim>
                                    <p:animEffect transition="in" filter="fade">
                                      <p:cBhvr>
                                        <p:cTn id="10" dur="10"/>
                                        <p:tgtEl>
                                          <p:spTgt spid="73"/>
                                        </p:tgtEl>
                                      </p:cBhvr>
                                    </p:animEffect>
                                  </p:childTnLst>
                                </p:cTn>
                              </p:par>
                              <p:par>
                                <p:cTn id="11" presetID="6" presetClass="emph" presetSubtype="0" repeatCount="indefinite" accel="46000" decel="54000" autoRev="1" fill="hold" grpId="1" nodeType="withEffect">
                                  <p:stCondLst>
                                    <p:cond delay="0"/>
                                  </p:stCondLst>
                                  <p:childTnLst>
                                    <p:animScale>
                                      <p:cBhvr>
                                        <p:cTn id="12" dur="2300" fill="hold"/>
                                        <p:tgtEl>
                                          <p:spTgt spid="73"/>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EE7C6-D4B3-AA1A-D6FB-E39EE7CAE800}"/>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00E0FA50-62AE-BBBC-2DA1-210BC8E5A92C}"/>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FE7768BC-E5B9-8299-B0CF-B66904875D75}"/>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12" name="Title 1">
            <a:extLst>
              <a:ext uri="{FF2B5EF4-FFF2-40B4-BE49-F238E27FC236}">
                <a16:creationId xmlns:a16="http://schemas.microsoft.com/office/drawing/2014/main" id="{6DB0979B-46B2-E068-1983-F8303F098342}"/>
              </a:ext>
            </a:extLst>
          </p:cNvPr>
          <p:cNvSpPr txBox="1">
            <a:spLocks/>
          </p:cNvSpPr>
          <p:nvPr/>
        </p:nvSpPr>
        <p:spPr>
          <a:xfrm>
            <a:off x="6096000" y="1249213"/>
            <a:ext cx="4632766" cy="937942"/>
          </a:xfrm>
          <a:prstGeom prst="rect">
            <a:avLst/>
          </a:prstGeom>
        </p:spPr>
        <p:txBody>
          <a:bodyPr/>
          <a:lstStyle>
            <a:lvl1pPr algn="l" defTabSz="895065" rtl="0" eaLnBrk="1" latinLnBrk="0" hangingPunct="1">
              <a:lnSpc>
                <a:spcPct val="90000"/>
              </a:lnSpc>
              <a:spcBef>
                <a:spcPct val="0"/>
              </a:spcBef>
              <a:buNone/>
              <a:defRPr lang="en-US" sz="3000" kern="1200">
                <a:solidFill>
                  <a:schemeClr val="tx1"/>
                </a:solidFill>
                <a:latin typeface="Lato" panose="020F0502020204030203" pitchFamily="34" charset="0"/>
                <a:ea typeface="+mj-ea"/>
                <a:cs typeface="+mj-cs"/>
              </a:defRPr>
            </a:lvl1pPr>
          </a:lstStyle>
          <a:p>
            <a:pPr algn="r"/>
            <a:r>
              <a:rPr lang="ar-SA" sz="3299" b="1" dirty="0">
                <a:solidFill>
                  <a:srgbClr val="110939"/>
                </a:solidFill>
                <a:latin typeface="GE SS Two Bold" panose="020A0503020102020204" pitchFamily="18" charset="-78"/>
                <a:ea typeface="GE SS Two Bold" panose="020A0503020102020204" pitchFamily="18" charset="-78"/>
                <a:cs typeface="GE SS Two Bold" panose="020A0503020102020204" pitchFamily="18" charset="-78"/>
              </a:rPr>
              <a:t>تطوير نقاط القوة</a:t>
            </a:r>
            <a:endParaRPr lang="en-GB" sz="2400" b="1" dirty="0">
              <a:solidFill>
                <a:srgbClr val="110939"/>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2" name="مستطيل 1">
            <a:extLst>
              <a:ext uri="{FF2B5EF4-FFF2-40B4-BE49-F238E27FC236}">
                <a16:creationId xmlns:a16="http://schemas.microsoft.com/office/drawing/2014/main" id="{40E1018F-B91B-E427-FAB9-F3D4D13ABE48}"/>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5" name="جدول 4">
            <a:extLst>
              <a:ext uri="{FF2B5EF4-FFF2-40B4-BE49-F238E27FC236}">
                <a16:creationId xmlns:a16="http://schemas.microsoft.com/office/drawing/2014/main" id="{97548815-7D69-A670-BA96-AA160FD0A43C}"/>
              </a:ext>
            </a:extLst>
          </p:cNvPr>
          <p:cNvGraphicFramePr>
            <a:graphicFrameLocks noGrp="1"/>
          </p:cNvGraphicFramePr>
          <p:nvPr>
            <p:extLst>
              <p:ext uri="{D42A27DB-BD31-4B8C-83A1-F6EECF244321}">
                <p14:modId xmlns:p14="http://schemas.microsoft.com/office/powerpoint/2010/main" val="3010961254"/>
              </p:ext>
            </p:extLst>
          </p:nvPr>
        </p:nvGraphicFramePr>
        <p:xfrm>
          <a:off x="838091" y="1825834"/>
          <a:ext cx="10066785" cy="4338913"/>
        </p:xfrm>
        <a:graphic>
          <a:graphicData uri="http://schemas.openxmlformats.org/drawingml/2006/table">
            <a:tbl>
              <a:tblPr firstRow="1" bandRow="1">
                <a:tableStyleId>{5C22544A-7EE6-4342-B048-85BDC9FD1C3A}</a:tableStyleId>
              </a:tblPr>
              <a:tblGrid>
                <a:gridCol w="3355595">
                  <a:extLst>
                    <a:ext uri="{9D8B030D-6E8A-4147-A177-3AD203B41FA5}">
                      <a16:colId xmlns:a16="http://schemas.microsoft.com/office/drawing/2014/main" val="872527830"/>
                    </a:ext>
                  </a:extLst>
                </a:gridCol>
                <a:gridCol w="3355595">
                  <a:extLst>
                    <a:ext uri="{9D8B030D-6E8A-4147-A177-3AD203B41FA5}">
                      <a16:colId xmlns:a16="http://schemas.microsoft.com/office/drawing/2014/main" val="1275849387"/>
                    </a:ext>
                  </a:extLst>
                </a:gridCol>
                <a:gridCol w="3355595">
                  <a:extLst>
                    <a:ext uri="{9D8B030D-6E8A-4147-A177-3AD203B41FA5}">
                      <a16:colId xmlns:a16="http://schemas.microsoft.com/office/drawing/2014/main" val="3517509203"/>
                    </a:ext>
                  </a:extLst>
                </a:gridCol>
              </a:tblGrid>
              <a:tr h="568387">
                <a:tc>
                  <a:txBody>
                    <a:bodyPr/>
                    <a:lstStyle/>
                    <a:p>
                      <a:pPr algn="ctr"/>
                      <a:r>
                        <a:rPr lang="ar-SA" sz="18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إجراءات تنفيذية، ووسائل وأدوات</a:t>
                      </a:r>
                    </a:p>
                  </a:txBody>
                  <a:tcPr marL="42198" marR="42198" marT="21099" marB="21099" anchor="ctr">
                    <a:solidFill>
                      <a:srgbClr val="A434FF"/>
                    </a:solidFill>
                  </a:tcPr>
                </a:tc>
                <a:tc>
                  <a:txBody>
                    <a:bodyPr/>
                    <a:lstStyle/>
                    <a:p>
                      <a:pPr algn="ctr"/>
                      <a:r>
                        <a:rPr lang="ar-SA" sz="16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الأهداف التطويرية</a:t>
                      </a:r>
                    </a:p>
                  </a:txBody>
                  <a:tcPr marL="42198" marR="42198" marT="21099" marB="21099" anchor="ctr">
                    <a:solidFill>
                      <a:srgbClr val="A434FF"/>
                    </a:solidFill>
                  </a:tcPr>
                </a:tc>
                <a:tc>
                  <a:txBody>
                    <a:bodyPr/>
                    <a:lstStyle/>
                    <a:p>
                      <a:pPr algn="ctr"/>
                      <a:r>
                        <a:rPr lang="ar-SA" sz="20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السمات</a:t>
                      </a:r>
                      <a:endParaRPr lang="ar-SA" sz="12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42198" marR="42198" marT="21099" marB="21099" anchor="ctr">
                    <a:solidFill>
                      <a:srgbClr val="A434FF"/>
                    </a:solidFill>
                  </a:tcPr>
                </a:tc>
                <a:extLst>
                  <a:ext uri="{0D108BD9-81ED-4DB2-BD59-A6C34878D82A}">
                    <a16:rowId xmlns:a16="http://schemas.microsoft.com/office/drawing/2014/main" val="385413161"/>
                  </a:ext>
                </a:extLst>
              </a:tr>
              <a:tr h="830587">
                <a:tc>
                  <a:txBody>
                    <a:bodyPr/>
                    <a:lstStyle/>
                    <a:p>
                      <a:pPr algn="ctr"/>
                      <a: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سجّل الإجراءات التنفيذية، ووسائل وأدوات تحقيقها</a:t>
                      </a:r>
                      <a:b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br>
                      <a: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(قراءة، دورات، تأمل، خبراء...؛ لتحقيق أهدافك التكتيكية)</a:t>
                      </a:r>
                      <a:endParaRPr lang="pl-PL"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42198" marR="42198" marT="21099" marB="21099"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algn="ctr"/>
                      <a: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أهداف تطويرية خلال أربعة أشهر لتحقيق النمو والتطوير في أعلى خمس نقاط قوة لديك</a:t>
                      </a:r>
                      <a:endParaRPr lang="pl-PL"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42198" marR="42198" marT="21099" marB="21099"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algn="ctr"/>
                      <a: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أعلى خمس نقاط قوة لديك</a:t>
                      </a:r>
                      <a:endParaRPr lang="pl-PL"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42198" marR="42198" marT="21099" marB="21099"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3748614840"/>
                  </a:ext>
                </a:extLst>
              </a:tr>
              <a:tr h="561979">
                <a:tc>
                  <a:txBody>
                    <a:bodyPr/>
                    <a:lstStyle/>
                    <a:p>
                      <a:pPr marL="0" marR="0" algn="ctr" defTabSz="914400" rtl="1" eaLnBrk="1" latinLnBrk="0" hangingPunct="1">
                        <a:lnSpc>
                          <a:spcPct val="100000"/>
                        </a:lnSpc>
                        <a:spcBef>
                          <a:spcPts val="0"/>
                        </a:spcBef>
                        <a:spcAft>
                          <a:spcPts val="1000"/>
                        </a:spcAft>
                      </a:pPr>
                      <a:r>
                        <a:rPr lang="ar-SA" sz="800" dirty="0"/>
                        <a:t>1. حضور ورش عمل أو دورات في </a:t>
                      </a:r>
                      <a:r>
                        <a:rPr lang="ar-SA" sz="800" b="1" dirty="0"/>
                        <a:t>التحليل الإحصائي الطبي</a:t>
                      </a:r>
                      <a:r>
                        <a:rPr lang="ar-SA" sz="800" dirty="0"/>
                        <a:t> (مثل دورات </a:t>
                      </a:r>
                      <a:r>
                        <a:rPr lang="en-US" sz="800" dirty="0"/>
                        <a:t>SPSS </a:t>
                      </a:r>
                      <a:r>
                        <a:rPr lang="ar-SA" sz="800" dirty="0"/>
                        <a:t>أو </a:t>
                      </a:r>
                      <a:r>
                        <a:rPr lang="en-US" sz="800" dirty="0"/>
                        <a:t>R). </a:t>
                      </a:r>
                      <a:br>
                        <a:rPr lang="en-US" sz="800" dirty="0"/>
                      </a:br>
                      <a:r>
                        <a:rPr lang="en-US" sz="800" dirty="0"/>
                        <a:t>2. </a:t>
                      </a:r>
                      <a:r>
                        <a:rPr lang="ar-SA" sz="800" dirty="0"/>
                        <a:t>تخصيص وقت أسبوعي لقراءة </a:t>
                      </a:r>
                      <a:r>
                        <a:rPr lang="ar-SA" sz="800" b="1" dirty="0"/>
                        <a:t>أحدث الأبحاث الطبية</a:t>
                      </a:r>
                      <a:r>
                        <a:rPr lang="ar-SA" sz="800" dirty="0"/>
                        <a:t> (5 مقالات أسبوعيًا). </a:t>
                      </a:r>
                      <a:br>
                        <a:rPr lang="ar-SA" sz="800" dirty="0"/>
                      </a:br>
                      <a:r>
                        <a:rPr lang="ar-SA" sz="800" dirty="0"/>
                        <a:t>3. المشاركة في </a:t>
                      </a:r>
                      <a:r>
                        <a:rPr lang="ar-SA" sz="800" b="1" dirty="0"/>
                        <a:t>مجموعات بحثية</a:t>
                      </a:r>
                      <a:r>
                        <a:rPr lang="ar-SA" sz="800" dirty="0"/>
                        <a:t> أو ندوات جامعية لمناقشة الأوراق العلمية وتبادل الخبرات.</a:t>
                      </a:r>
                      <a:endParaRPr lang="ar-SA" sz="7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800" dirty="0"/>
                        <a:t>1. تعزيز مهارة تحليل البيانات الطبية بدقة. </a:t>
                      </a:r>
                      <a:br>
                        <a:rPr lang="ar-SA" sz="800" dirty="0"/>
                      </a:br>
                      <a:r>
                        <a:rPr lang="ar-SA" sz="800" dirty="0"/>
                        <a:t>2. رفع القدرة على استقراء النتائج البحثية واستخلاص التوصيات.</a:t>
                      </a:r>
                      <a:endParaRPr lang="en-US" sz="7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800" dirty="0"/>
                        <a:t>التفكير التحليلي والبحثي</a:t>
                      </a:r>
                      <a:endParaRPr lang="en-US" sz="700" b="0" kern="1200" dirty="0">
                        <a:solidFill>
                          <a:schemeClr val="tx1"/>
                        </a:solidFill>
                        <a:latin typeface="Janna LT" pitchFamily="2" charset="-78"/>
                        <a:ea typeface="+mn-ea"/>
                        <a:cs typeface="Janna LT" pitchFamily="2" charset="-78"/>
                      </a:endParaRPr>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5014909"/>
                  </a:ext>
                </a:extLst>
              </a:tr>
              <a:tr h="561979">
                <a:tc>
                  <a:txBody>
                    <a:bodyPr/>
                    <a:lstStyle/>
                    <a:p>
                      <a:pPr marL="0" marR="0" algn="ctr" defTabSz="914400" rtl="1" eaLnBrk="1" latinLnBrk="0" hangingPunct="1">
                        <a:lnSpc>
                          <a:spcPct val="115000"/>
                        </a:lnSpc>
                        <a:spcBef>
                          <a:spcPts val="0"/>
                        </a:spcBef>
                        <a:spcAft>
                          <a:spcPts val="1000"/>
                        </a:spcAft>
                      </a:pPr>
                      <a:r>
                        <a:rPr lang="ar-SA" sz="800" dirty="0"/>
                        <a:t>1. الانضمام إلى </a:t>
                      </a:r>
                      <a:r>
                        <a:rPr lang="ar-SA" sz="800" b="1" dirty="0"/>
                        <a:t>نوادي الخطابة</a:t>
                      </a:r>
                      <a:r>
                        <a:rPr lang="ar-SA" sz="800" dirty="0"/>
                        <a:t> (مثل </a:t>
                      </a:r>
                      <a:r>
                        <a:rPr lang="en-US" sz="800" dirty="0"/>
                        <a:t>Toastmasters) </a:t>
                      </a:r>
                      <a:r>
                        <a:rPr lang="ar-SA" sz="800" dirty="0"/>
                        <a:t>أو حضور دورات متخصصة في مهارات الإلقاء والعرض. </a:t>
                      </a:r>
                      <a:br>
                        <a:rPr lang="ar-SA" sz="800" dirty="0"/>
                      </a:br>
                      <a:r>
                        <a:rPr lang="ar-SA" sz="800" dirty="0"/>
                        <a:t>2. التدريب على تقديم </a:t>
                      </a:r>
                      <a:r>
                        <a:rPr lang="ar-SA" sz="800" b="1" dirty="0"/>
                        <a:t>عروض طبية</a:t>
                      </a:r>
                      <a:r>
                        <a:rPr lang="ar-SA" sz="800" dirty="0"/>
                        <a:t> قصيرة أمام زملائك لتلقّي التغذية الراجعة. </a:t>
                      </a:r>
                      <a:br>
                        <a:rPr lang="ar-SA" sz="800" dirty="0"/>
                      </a:br>
                      <a:r>
                        <a:rPr lang="ar-SA" sz="800" dirty="0"/>
                        <a:t>3. قراءة ومشاهدة مواد تعليمية حول </a:t>
                      </a:r>
                      <a:r>
                        <a:rPr lang="ar-SA" sz="800" b="1" dirty="0"/>
                        <a:t>مهارات التواصل الطبي</a:t>
                      </a:r>
                      <a:r>
                        <a:rPr lang="ar-SA" sz="800" dirty="0"/>
                        <a:t> (</a:t>
                      </a:r>
                      <a:r>
                        <a:rPr lang="en-US" sz="800" dirty="0"/>
                        <a:t>Patient-Doctor Communication).</a:t>
                      </a:r>
                      <a:endParaRPr lang="en-US" sz="7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defTabSz="914400" rtl="1" eaLnBrk="1" latinLnBrk="0" hangingPunct="1">
                        <a:lnSpc>
                          <a:spcPct val="115000"/>
                        </a:lnSpc>
                        <a:spcBef>
                          <a:spcPts val="0"/>
                        </a:spcBef>
                        <a:spcAft>
                          <a:spcPts val="1000"/>
                        </a:spcAft>
                      </a:pPr>
                      <a:r>
                        <a:rPr lang="ar-SA" sz="800" dirty="0"/>
                        <a:t>1. إتقان فن الإلقاء والعرض أمام الزملاء والمرضى. </a:t>
                      </a:r>
                      <a:br>
                        <a:rPr lang="ar-SA" sz="800" dirty="0"/>
                      </a:br>
                      <a:r>
                        <a:rPr lang="ar-SA" sz="800" dirty="0"/>
                        <a:t>2. تحسين التواصل مع أفراد الفريق الطبي والمجتمع.</a:t>
                      </a:r>
                      <a:endParaRPr lang="en-US" sz="7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ar-SA" dirty="0"/>
                        <a:t>مهارات التواصل الفعّال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445493"/>
                  </a:ext>
                </a:extLst>
              </a:tr>
              <a:tr h="561979">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800" dirty="0"/>
                        <a:t>1. المشاركة في </a:t>
                      </a:r>
                      <a:r>
                        <a:rPr lang="ar-SA" sz="800" b="1" dirty="0"/>
                        <a:t>مشاريع تطوعية</a:t>
                      </a:r>
                      <a:r>
                        <a:rPr lang="ar-SA" sz="800" dirty="0"/>
                        <a:t> أو أندية طلابية تتطلب تنظيمًا وإدارة فريق. </a:t>
                      </a:r>
                      <a:br>
                        <a:rPr lang="ar-SA" sz="800" dirty="0"/>
                      </a:br>
                      <a:r>
                        <a:rPr lang="ar-SA" sz="800" dirty="0"/>
                        <a:t>2. متابعة دورات أو كتب عن </a:t>
                      </a:r>
                      <a:r>
                        <a:rPr lang="ar-SA" sz="800" b="1" dirty="0"/>
                        <a:t>أساسيات القيادة</a:t>
                      </a:r>
                      <a:r>
                        <a:rPr lang="ar-SA" sz="800" dirty="0"/>
                        <a:t> (</a:t>
                      </a:r>
                      <a:r>
                        <a:rPr lang="en-US" sz="800" dirty="0"/>
                        <a:t>Leadership Fundamentals) </a:t>
                      </a:r>
                      <a:r>
                        <a:rPr lang="ar-SA" sz="800" dirty="0"/>
                        <a:t>والتخطيط الاستراتيجي. </a:t>
                      </a:r>
                      <a:br>
                        <a:rPr lang="ar-SA" sz="800" dirty="0"/>
                      </a:br>
                      <a:r>
                        <a:rPr lang="ar-SA" sz="800" dirty="0"/>
                        <a:t>3. تكوين فريق بحثي مصغر والتدرب على </a:t>
                      </a:r>
                      <a:r>
                        <a:rPr lang="ar-SA" sz="800" b="1" dirty="0"/>
                        <a:t>توزيع المهام</a:t>
                      </a:r>
                      <a:r>
                        <a:rPr lang="ar-SA" sz="800" dirty="0"/>
                        <a:t> والإشراف على سير العمل والتقييم المستمر.</a:t>
                      </a:r>
                      <a:endParaRPr lang="en-US" sz="7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800" dirty="0"/>
                        <a:t>1. تنمية القدرات القيادية في إدارة الفرق الطبية. </a:t>
                      </a:r>
                      <a:br>
                        <a:rPr lang="ar-SA" sz="800" dirty="0"/>
                      </a:br>
                      <a:r>
                        <a:rPr lang="ar-SA" sz="800" dirty="0"/>
                        <a:t>2. تعزيز العمل بروح الفريق في المشاريع البحثية.</a:t>
                      </a:r>
                      <a:endParaRPr lang="en-US" sz="7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ar-SA" dirty="0"/>
                        <a:t>القيادة والعمل الجماعي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21522220"/>
                  </a:ext>
                </a:extLst>
              </a:tr>
              <a:tr h="561979">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800" dirty="0"/>
                        <a:t>1. استخدام تطبيقات </a:t>
                      </a:r>
                      <a:r>
                        <a:rPr lang="ar-SA" sz="800" b="1" dirty="0"/>
                        <a:t>إدارة الوقت</a:t>
                      </a:r>
                      <a:r>
                        <a:rPr lang="ar-SA" sz="800" dirty="0"/>
                        <a:t> (مثل </a:t>
                      </a:r>
                      <a:r>
                        <a:rPr lang="en-US" sz="800" dirty="0"/>
                        <a:t>Google Calendar </a:t>
                      </a:r>
                      <a:r>
                        <a:rPr lang="ar-SA" sz="800" dirty="0"/>
                        <a:t>أو </a:t>
                      </a:r>
                      <a:r>
                        <a:rPr lang="en-US" sz="800" dirty="0"/>
                        <a:t>Trello) </a:t>
                      </a:r>
                      <a:r>
                        <a:rPr lang="ar-SA" sz="800" dirty="0"/>
                        <a:t>لتقسيم اليوم وجدولة المهام. </a:t>
                      </a:r>
                      <a:br>
                        <a:rPr lang="ar-SA" sz="800" dirty="0"/>
                      </a:br>
                      <a:r>
                        <a:rPr lang="ar-SA" sz="800" dirty="0"/>
                        <a:t>2. وضع </a:t>
                      </a:r>
                      <a:r>
                        <a:rPr lang="ar-SA" sz="800" b="1" dirty="0"/>
                        <a:t>قوائم مهام يومية</a:t>
                      </a:r>
                      <a:r>
                        <a:rPr lang="ar-SA" sz="800" dirty="0"/>
                        <a:t> وأسبوعية وتحديد أولوياتها. </a:t>
                      </a:r>
                      <a:br>
                        <a:rPr lang="ar-SA" sz="800" dirty="0"/>
                      </a:br>
                      <a:r>
                        <a:rPr lang="ar-SA" sz="800" dirty="0"/>
                        <a:t>3. مراجعة الأهداف أسبوعيًا لضمان السير في الاتجاه الصحيح وإجراء التعديلات اللازمة في الجدول الزمني</a:t>
                      </a:r>
                      <a:endParaRPr lang="en-US" sz="7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800" dirty="0"/>
                        <a:t>1. إدارة الوقت بكفاءة بين الدراسة والبحث والمهام الشخصية. </a:t>
                      </a:r>
                      <a:br>
                        <a:rPr lang="ar-SA" sz="800" dirty="0"/>
                      </a:br>
                      <a:r>
                        <a:rPr lang="ar-SA" sz="800" dirty="0"/>
                        <a:t>2. تطوير خطط تنظيمية واضحة للأهداف.</a:t>
                      </a:r>
                      <a:endParaRPr lang="en-US" sz="7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ar-SA" dirty="0"/>
                        <a:t>الالتزام والتنظيم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9888667"/>
                  </a:ext>
                </a:extLst>
              </a:tr>
              <a:tr h="561979">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800" dirty="0"/>
                        <a:t>1. حضور ورش </a:t>
                      </a:r>
                      <a:r>
                        <a:rPr lang="ar-SA" sz="800" b="1" dirty="0"/>
                        <a:t>التثقيف الصحي</a:t>
                      </a:r>
                      <a:r>
                        <a:rPr lang="ar-SA" sz="800" dirty="0"/>
                        <a:t> وكيفية توجيه النصائح الطبية بشكل مبسط. </a:t>
                      </a:r>
                      <a:br>
                        <a:rPr lang="ar-SA" sz="800" dirty="0"/>
                      </a:br>
                      <a:r>
                        <a:rPr lang="ar-SA" sz="800" dirty="0"/>
                        <a:t>2. تطوير محتوى توعوي (مطويات، مقاطع فيديو قصيرة) حول مواضيع تهم المجتمع (مثل صحة العيون أو التغذية الصحية). </a:t>
                      </a:r>
                      <a:br>
                        <a:rPr lang="ar-SA" sz="800" dirty="0"/>
                      </a:br>
                      <a:r>
                        <a:rPr lang="ar-SA" sz="800" dirty="0"/>
                        <a:t>3. التعاون مع جمعيات طبية أو مؤسسات تطوعية لتنفيذ حملات توعوية ميدانية أو إلكترونية.</a:t>
                      </a:r>
                      <a:endParaRPr lang="en-US" sz="7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800" dirty="0"/>
                        <a:t>1. تعزيز القدرة على توصيل المعلومات الطبية للمرضى والمجتمع. </a:t>
                      </a:r>
                      <a:br>
                        <a:rPr lang="ar-SA" sz="800" dirty="0"/>
                      </a:br>
                      <a:r>
                        <a:rPr lang="ar-SA" sz="800" dirty="0"/>
                        <a:t>2. تصميم حملات توعوية مؤثرة.</a:t>
                      </a:r>
                      <a:endParaRPr lang="en-US" sz="7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ar-SA" dirty="0"/>
                        <a:t>مهارات التوعية الصحية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6014937"/>
                  </a:ext>
                </a:extLst>
              </a:tr>
            </a:tbl>
          </a:graphicData>
        </a:graphic>
      </p:graphicFrame>
    </p:spTree>
    <p:extLst>
      <p:ext uri="{BB962C8B-B14F-4D97-AF65-F5344CB8AC3E}">
        <p14:creationId xmlns:p14="http://schemas.microsoft.com/office/powerpoint/2010/main" val="207489263"/>
      </p:ext>
    </p:extLst>
  </p:cSld>
  <p:clrMapOvr>
    <a:masterClrMapping/>
  </p:clrMapOvr>
  <p:transition spd="slow">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E85B8-E8B0-DF7F-67E2-41F6B11CE694}"/>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2F9D0C7A-9D3B-3A51-7A4A-1C7073EC1C1B}"/>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0EAE444D-2F90-D518-C7FE-CE7240FF1D6B}"/>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E9434EDE-2199-8F27-31E1-50205290CDC2}"/>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FA347EE2-61C5-49A1-7AE8-4C08086345AF}"/>
              </a:ext>
            </a:extLst>
          </p:cNvPr>
          <p:cNvGraphicFramePr>
            <a:graphicFrameLocks noGrp="1"/>
          </p:cNvGraphicFramePr>
          <p:nvPr>
            <p:extLst>
              <p:ext uri="{D42A27DB-BD31-4B8C-83A1-F6EECF244321}">
                <p14:modId xmlns:p14="http://schemas.microsoft.com/office/powerpoint/2010/main" val="3182354033"/>
              </p:ext>
            </p:extLst>
          </p:nvPr>
        </p:nvGraphicFramePr>
        <p:xfrm>
          <a:off x="540258" y="1063063"/>
          <a:ext cx="10355102" cy="5434379"/>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ar-SA" dirty="0"/>
                        <a:t>أكتوبر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ar-SA" dirty="0"/>
                        <a:t>يونيو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dirty="0"/>
                        <a:t>- </a:t>
                      </a:r>
                      <a:r>
                        <a:rPr lang="ar-SA" sz="1400" b="1" dirty="0"/>
                        <a:t>المحاور</a:t>
                      </a:r>
                      <a:r>
                        <a:rPr lang="ar-SA" sz="1400" dirty="0"/>
                        <a:t>: مهارات القيادة الاستراتيجية، إدارة الفرق الطبية، حل المشكلات. </a:t>
                      </a:r>
                      <a:br>
                        <a:rPr lang="ar-SA" sz="1400" dirty="0"/>
                      </a:b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r>
                        <a:rPr lang="ar-SA" sz="1400" dirty="0"/>
                        <a:t>تطوير القدرات القيادية في المجال الطبي</a:t>
                      </a: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ar-SA" dirty="0"/>
                        <a:t>أكتوبر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ar-SA" dirty="0"/>
                        <a:t>يونيو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dirty="0"/>
                        <a:t>الاتجاهات</a:t>
                      </a:r>
                      <a:r>
                        <a:rPr lang="ar-SA" sz="1400" dirty="0"/>
                        <a:t>: حضور دورات متخصصة في القيادة الطبية</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ar-SA" dirty="0"/>
                        <a:t>أكتوبر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ar-SA" dirty="0"/>
                        <a:t>يونيو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dirty="0"/>
                        <a:t>الوسائل</a:t>
                      </a:r>
                      <a:r>
                        <a:rPr lang="ar-SA" sz="1400" dirty="0"/>
                        <a:t>: قراءة كتب عن القيادة الصحية، المشاركة في أندية طلابية أو لجان بحثية.</a:t>
                      </a: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ar-SA" dirty="0"/>
                        <a:t>أكتوبر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ar-SA" dirty="0"/>
                        <a:t>يونيو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dirty="0"/>
                        <a:t>الأهداف</a:t>
                      </a:r>
                      <a:r>
                        <a:rPr lang="ar-SA" sz="1400" dirty="0"/>
                        <a:t>: اكتساب مهارات القيادة العملية وإدارة مشروع أو مبادرة طبية</a:t>
                      </a: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3655218967"/>
      </p:ext>
    </p:extLst>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02825-2D4D-FF9E-23C4-1227E5779AB4}"/>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7BF4C82B-2605-2AB7-DAAB-5B245738F9AB}"/>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66C2F527-5527-3DE2-F464-4A88EFF8E54B}"/>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DB7B7F6D-5C91-DDCA-0229-926F0872F424}"/>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D0BBEE8D-F3D6-5B38-CBE8-716D4C4C330E}"/>
              </a:ext>
            </a:extLst>
          </p:cNvPr>
          <p:cNvGraphicFramePr>
            <a:graphicFrameLocks noGrp="1"/>
          </p:cNvGraphicFramePr>
          <p:nvPr>
            <p:extLst>
              <p:ext uri="{D42A27DB-BD31-4B8C-83A1-F6EECF244321}">
                <p14:modId xmlns:p14="http://schemas.microsoft.com/office/powerpoint/2010/main" val="1576041179"/>
              </p:ext>
            </p:extLst>
          </p:nvPr>
        </p:nvGraphicFramePr>
        <p:xfrm>
          <a:off x="540258" y="1063063"/>
          <a:ext cx="10355102" cy="5284276"/>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dirty="0"/>
                        <a:t>ديسمبر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dirty="0"/>
                        <a:t>يوليو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1" dirty="0"/>
                        <a:t>لمحاور</a:t>
                      </a:r>
                      <a:r>
                        <a:rPr lang="ar-SA" sz="1400" dirty="0"/>
                        <a:t>: تصميم الأبحاث الطبية، التحليل الإحصائي، الكتابة العلمية.</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r>
                        <a:rPr lang="ar-SA" sz="1400" dirty="0"/>
                        <a:t>تطوير المهارات البحثية ونشر الأبحاث</a:t>
                      </a: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defTabSz="914400" rtl="1" eaLnBrk="1" latinLnBrk="0" hangingPunct="1">
                        <a:lnSpc>
                          <a:spcPct val="115000"/>
                        </a:lnSpc>
                        <a:spcBef>
                          <a:spcPts val="0"/>
                        </a:spcBef>
                        <a:spcAft>
                          <a:spcPts val="1000"/>
                        </a:spcAft>
                      </a:pPr>
                      <a:r>
                        <a:rPr lang="ar-SA" sz="1400" dirty="0"/>
                        <a:t>ديسمبر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dirty="0"/>
                        <a:t>يوليو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dirty="0"/>
                        <a:t>الاتجاهات</a:t>
                      </a:r>
                      <a:r>
                        <a:rPr lang="ar-SA" sz="1400" dirty="0"/>
                        <a:t>: ورش عمل في التحليل الإحصائي</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dirty="0"/>
                        <a:t>ديسمبر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dirty="0"/>
                        <a:t>يوليو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dirty="0"/>
                        <a:t>الوسائل</a:t>
                      </a:r>
                      <a:r>
                        <a:rPr lang="ar-SA" sz="1400" dirty="0"/>
                        <a:t>: التعاون مع أساتذة متخصصين، العمل على بحث حول الذكاء الاصطناعي في تشخيص الأمراض.</a:t>
                      </a: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dirty="0"/>
                        <a:t>ديسمبر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dirty="0"/>
                        <a:t>يوليو 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ar-SA" dirty="0"/>
                        <a:t>- </a:t>
                      </a:r>
                      <a:r>
                        <a:rPr lang="ar-SA" b="1" dirty="0"/>
                        <a:t>الأهداف</a:t>
                      </a:r>
                      <a:r>
                        <a:rPr lang="ar-SA" dirty="0"/>
                        <a:t>: نشر ورقة علمية أو تقديمها في مؤتمر طبي عالمي.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2459580782"/>
      </p:ext>
    </p:extLst>
  </p:cSld>
  <p:clrMapOvr>
    <a:masterClrMapping/>
  </p:clrMapOvr>
  <p:transition spd="slow">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3B9A7-FCB1-AEF9-AA91-E961DF9F4FEF}"/>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30785AB7-5CE9-E5AD-13A4-DD56D07AB2C8}"/>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99643E1D-9140-8306-8368-9E13CD89C833}"/>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EF5BD074-ACB4-8E07-943A-045AB807BB9F}"/>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AD0F905B-2C39-0ECB-80B1-300427A78863}"/>
              </a:ext>
            </a:extLst>
          </p:cNvPr>
          <p:cNvGraphicFramePr>
            <a:graphicFrameLocks noGrp="1"/>
          </p:cNvGraphicFramePr>
          <p:nvPr>
            <p:extLst>
              <p:ext uri="{D42A27DB-BD31-4B8C-83A1-F6EECF244321}">
                <p14:modId xmlns:p14="http://schemas.microsoft.com/office/powerpoint/2010/main" val="2612598784"/>
              </p:ext>
            </p:extLst>
          </p:nvPr>
        </p:nvGraphicFramePr>
        <p:xfrm>
          <a:off x="540258" y="1063063"/>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ar-SA" dirty="0"/>
                        <a:t>يناير 2026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ar-SA" dirty="0"/>
                        <a:t>أغسطس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1" dirty="0"/>
                        <a:t>المحاور</a:t>
                      </a:r>
                      <a:r>
                        <a:rPr lang="ar-SA" sz="1400" dirty="0"/>
                        <a:t>: مهارات التوعية الصحية، إعداد الحملات التوعوية، التواصل عبر وسائل التواصل الاجتماعي.</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r>
                        <a:rPr lang="ar-SA" sz="1400" dirty="0"/>
                        <a:t>تحسين التواصل الصحي مع المجتمع</a:t>
                      </a: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ar-SA" dirty="0"/>
                        <a:t>يناير 2026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ar-SA" dirty="0"/>
                        <a:t>أغسطس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dirty="0"/>
                        <a:t>الاتجاهات</a:t>
                      </a:r>
                      <a:r>
                        <a:rPr lang="ar-SA" sz="1400" dirty="0"/>
                        <a:t>: تنظيم حملة توعوية في مجال صحة</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ar-SA" dirty="0"/>
                        <a:t>يناير 2026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ar-SA" dirty="0"/>
                        <a:t>أغسطس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dirty="0"/>
                        <a:t>الوسائل</a:t>
                      </a:r>
                      <a:r>
                        <a:rPr lang="ar-SA" sz="1400" dirty="0"/>
                        <a:t>: التنسيق مع جهات طبية أو جمعيات خيرية</a:t>
                      </a: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ar-SA" dirty="0"/>
                        <a:t>يناير 2026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ar-SA" dirty="0"/>
                        <a:t>أغسطس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dirty="0"/>
                        <a:t>الأهداف</a:t>
                      </a:r>
                      <a:r>
                        <a:rPr lang="ar-SA" sz="1400" dirty="0"/>
                        <a:t>: زيادة وعي المجتمع بقضايا صحية محددة وقياس أثر الحملة.</a:t>
                      </a: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1655777106"/>
      </p:ext>
    </p:extLst>
  </p:cSld>
  <p:clrMapOvr>
    <a:masterClrMapping/>
  </p:clrMapOvr>
  <p:transition spd="slow">
    <p:push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480</TotalTime>
  <Words>832</Words>
  <Application>Microsoft Macintosh PowerPoint</Application>
  <PresentationFormat>شاشة عريضة</PresentationFormat>
  <Paragraphs>102</Paragraphs>
  <Slides>5</Slides>
  <Notes>1</Notes>
  <HiddenSlides>0</HiddenSlides>
  <MMClips>0</MMClips>
  <ScaleCrop>false</ScaleCrop>
  <HeadingPairs>
    <vt:vector size="6" baseType="variant">
      <vt:variant>
        <vt:lpstr>الخطوط المستخدمة</vt:lpstr>
      </vt:variant>
      <vt:variant>
        <vt:i4>9</vt:i4>
      </vt:variant>
      <vt:variant>
        <vt:lpstr>نسق</vt:lpstr>
      </vt:variant>
      <vt:variant>
        <vt:i4>1</vt:i4>
      </vt:variant>
      <vt:variant>
        <vt:lpstr>عناوين الشرائح</vt:lpstr>
      </vt:variant>
      <vt:variant>
        <vt:i4>5</vt:i4>
      </vt:variant>
    </vt:vector>
  </HeadingPairs>
  <TitlesOfParts>
    <vt:vector size="15" baseType="lpstr">
      <vt:lpstr>Aptos</vt:lpstr>
      <vt:lpstr>Arial</vt:lpstr>
      <vt:lpstr>Calibri</vt:lpstr>
      <vt:lpstr>Calibri Light</vt:lpstr>
      <vt:lpstr>GE SS Two Bold</vt:lpstr>
      <vt:lpstr>GE SS Two Light</vt:lpstr>
      <vt:lpstr>Helvetica Neue</vt:lpstr>
      <vt:lpstr>Janna LT</vt:lpstr>
      <vt:lpstr>Times New Roman</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sulibi11110@gmail.com</cp:lastModifiedBy>
  <cp:revision>15</cp:revision>
  <dcterms:created xsi:type="dcterms:W3CDTF">2024-07-25T16:29:18Z</dcterms:created>
  <dcterms:modified xsi:type="dcterms:W3CDTF">2025-03-27T20:09:31Z</dcterms:modified>
</cp:coreProperties>
</file>