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1797" r:id="rId2"/>
    <p:sldId id="2107" r:id="rId3"/>
    <p:sldId id="2106" r:id="rId4"/>
    <p:sldId id="2108" r:id="rId5"/>
    <p:sldId id="2109" r:id="rId6"/>
    <p:sldId id="2110" r:id="rId7"/>
    <p:sldId id="211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AD48"/>
    <a:srgbClr val="1B677F"/>
    <a:srgbClr val="1C1542"/>
    <a:srgbClr val="A435FE"/>
    <a:srgbClr val="8A888F"/>
    <a:srgbClr val="1BB3C4"/>
    <a:srgbClr val="11093B"/>
    <a:srgbClr val="E7A722"/>
    <a:srgbClr val="92C740"/>
    <a:srgbClr val="0A0E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04036C-C871-46E0-8DCE-1C8B1E971FF6}" v="8" dt="2025-03-22T22:53:05.8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7" d="100"/>
          <a:sy n="67" d="100"/>
        </p:scale>
        <p:origin x="166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A25CE3C-4F24-465F-ABA9-30B06FBEF4C0}" type="datetimeFigureOut">
              <a:rPr lang="ar-SA" smtClean="0"/>
              <a:t>27/09/46</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43DF759-8B0A-40B0-AD70-88767C8F3970}" type="slidenum">
              <a:rPr lang="ar-SA" smtClean="0"/>
              <a:t>‹#›</a:t>
            </a:fld>
            <a:endParaRPr lang="ar-SA"/>
          </a:p>
        </p:txBody>
      </p:sp>
    </p:spTree>
    <p:extLst>
      <p:ext uri="{BB962C8B-B14F-4D97-AF65-F5344CB8AC3E}">
        <p14:creationId xmlns:p14="http://schemas.microsoft.com/office/powerpoint/2010/main" val="112062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p:txBody>
      </p:sp>
      <p:sp>
        <p:nvSpPr>
          <p:cNvPr id="4" name="Slide Number Placeholder 3"/>
          <p:cNvSpPr>
            <a:spLocks noGrp="1"/>
          </p:cNvSpPr>
          <p:nvPr>
            <p:ph type="sldNum" sz="quarter" idx="5"/>
          </p:nvPr>
        </p:nvSpPr>
        <p:spPr/>
        <p:txBody>
          <a:bodyPr/>
          <a:lstStyle/>
          <a:p>
            <a:fld id="{E502A053-9E28-4D4C-B446-3C2814735BD1}" type="slidenum">
              <a:rPr lang="en-US" smtClean="0"/>
              <a:t>1</a:t>
            </a:fld>
            <a:endParaRPr lang="en-US"/>
          </a:p>
        </p:txBody>
      </p:sp>
    </p:spTree>
    <p:extLst>
      <p:ext uri="{BB962C8B-B14F-4D97-AF65-F5344CB8AC3E}">
        <p14:creationId xmlns:p14="http://schemas.microsoft.com/office/powerpoint/2010/main" val="4009986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7FCCE4-E5B8-4827-BBF9-96AA96485A88}"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540408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71424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314803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431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1898095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7FCCE4-E5B8-4827-BBF9-96AA96485A88}"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062047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7FCCE4-E5B8-4827-BBF9-96AA96485A88}"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1961217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7FCCE4-E5B8-4827-BBF9-96AA96485A88}" type="datetimeFigureOut">
              <a:rPr lang="en-US" smtClean="0"/>
              <a:t>3/26/2025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953407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7FCCE4-E5B8-4827-BBF9-96AA96485A88}" type="datetimeFigureOut">
              <a:rPr lang="en-US" smtClean="0"/>
              <a:t>3/26/2025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293525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7FCCE4-E5B8-4827-BBF9-96AA96485A88}" type="datetimeFigureOut">
              <a:rPr lang="en-US" smtClean="0"/>
              <a:t>3/26/2025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2293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7FCCE4-E5B8-4827-BBF9-96AA96485A88}"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2377479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7FCCE4-E5B8-4827-BBF9-96AA96485A88}"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2094827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FCCE4-E5B8-4827-BBF9-96AA96485A88}" type="datetimeFigureOut">
              <a:rPr lang="en-US" smtClean="0"/>
              <a:t>3/26/2025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C9119-0469-431D-BE00-7E3AF7536024}" type="slidenum">
              <a:rPr lang="en-US" smtClean="0"/>
              <a:t>‹#›</a:t>
            </a:fld>
            <a:endParaRPr lang="en-US"/>
          </a:p>
        </p:txBody>
      </p:sp>
    </p:spTree>
    <p:extLst>
      <p:ext uri="{BB962C8B-B14F-4D97-AF65-F5344CB8AC3E}">
        <p14:creationId xmlns:p14="http://schemas.microsoft.com/office/powerpoint/2010/main" val="506351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90A3B87-DA19-5B06-B6AE-E6E4B2FDCE34}"/>
              </a:ext>
            </a:extLst>
          </p:cNvPr>
          <p:cNvSpPr/>
          <p:nvPr/>
        </p:nvSpPr>
        <p:spPr>
          <a:xfrm>
            <a:off x="1"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A" sz="900"/>
          </a:p>
        </p:txBody>
      </p:sp>
      <p:pic>
        <p:nvPicPr>
          <p:cNvPr id="3" name="Picture 2" descr="A group of black figures&#10;&#10;Description automatically generated">
            <a:extLst>
              <a:ext uri="{FF2B5EF4-FFF2-40B4-BE49-F238E27FC236}">
                <a16:creationId xmlns:a16="http://schemas.microsoft.com/office/drawing/2014/main" id="{8ACB5527-B2EB-E19C-F0E7-02D8F6F675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 y="446"/>
            <a:ext cx="12190412" cy="6857107"/>
          </a:xfrm>
          <a:prstGeom prst="rect">
            <a:avLst/>
          </a:prstGeom>
        </p:spPr>
      </p:pic>
      <p:sp>
        <p:nvSpPr>
          <p:cNvPr id="25" name="TextBox 24">
            <a:extLst>
              <a:ext uri="{FF2B5EF4-FFF2-40B4-BE49-F238E27FC236}">
                <a16:creationId xmlns:a16="http://schemas.microsoft.com/office/drawing/2014/main" id="{ABDC2006-B2FC-514A-7A3A-8642012E9E5F}"/>
              </a:ext>
            </a:extLst>
          </p:cNvPr>
          <p:cNvSpPr txBox="1"/>
          <p:nvPr/>
        </p:nvSpPr>
        <p:spPr>
          <a:xfrm>
            <a:off x="375509" y="786595"/>
            <a:ext cx="1724874" cy="830868"/>
          </a:xfrm>
          <a:prstGeom prst="rect">
            <a:avLst/>
          </a:prstGeom>
          <a:noFill/>
        </p:spPr>
        <p:txBody>
          <a:bodyPr wrap="square" rtlCol="0" anchor="ctr">
            <a:spAutoFit/>
          </a:bodyPr>
          <a:lstStyle/>
          <a:p>
            <a:pPr algn="ctr"/>
            <a:r>
              <a:rPr lang="en-US" sz="4799" b="1" dirty="0">
                <a:solidFill>
                  <a:srgbClr val="E6E9EE"/>
                </a:solidFill>
                <a:latin typeface="Helvetica Neue" panose="02000503000000020004" pitchFamily="2" charset="0"/>
                <a:ea typeface="Helvetica Neue" panose="02000503000000020004" pitchFamily="2" charset="0"/>
                <a:cs typeface="Helvetica Neue" panose="02000503000000020004" pitchFamily="2" charset="0"/>
              </a:rPr>
              <a:t>2025</a:t>
            </a:r>
          </a:p>
        </p:txBody>
      </p:sp>
      <p:sp>
        <p:nvSpPr>
          <p:cNvPr id="27" name="object 8">
            <a:extLst>
              <a:ext uri="{FF2B5EF4-FFF2-40B4-BE49-F238E27FC236}">
                <a16:creationId xmlns:a16="http://schemas.microsoft.com/office/drawing/2014/main" id="{E2ED2E6F-EA6C-A7A1-B06D-A0F0286F6B90}"/>
              </a:ext>
            </a:extLst>
          </p:cNvPr>
          <p:cNvSpPr txBox="1">
            <a:spLocks/>
          </p:cNvSpPr>
          <p:nvPr/>
        </p:nvSpPr>
        <p:spPr>
          <a:xfrm>
            <a:off x="7734278" y="2033241"/>
            <a:ext cx="2563739" cy="1243672"/>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3999" b="1" dirty="0">
                <a:solidFill>
                  <a:srgbClr val="E6E9EE"/>
                </a:solidFill>
                <a:latin typeface="GE SS Two Bold" panose="020A0503020102020204" pitchFamily="18" charset="-78"/>
                <a:ea typeface="GE SS Two Bold" panose="020A0503020102020204" pitchFamily="18" charset="-78"/>
                <a:cs typeface="GE SS Two Bold" panose="020A0503020102020204" pitchFamily="18" charset="-78"/>
              </a:rPr>
              <a:t>الخطة القيادية</a:t>
            </a:r>
            <a:endParaRPr lang="en-GB" sz="3999" b="1" dirty="0">
              <a:solidFill>
                <a:srgbClr val="E6E9EE"/>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73" name="Oval 72">
            <a:extLst>
              <a:ext uri="{FF2B5EF4-FFF2-40B4-BE49-F238E27FC236}">
                <a16:creationId xmlns:a16="http://schemas.microsoft.com/office/drawing/2014/main" id="{97366585-D53F-D0FA-1E00-0431CB55D423}"/>
              </a:ext>
            </a:extLst>
          </p:cNvPr>
          <p:cNvSpPr/>
          <p:nvPr/>
        </p:nvSpPr>
        <p:spPr>
          <a:xfrm>
            <a:off x="3444880" y="2372366"/>
            <a:ext cx="2988667" cy="2988667"/>
          </a:xfrm>
          <a:prstGeom prst="ellipse">
            <a:avLst/>
          </a:prstGeom>
          <a:noFill/>
          <a:ln w="38100">
            <a:gradFill flip="none" rotWithShape="1">
              <a:gsLst>
                <a:gs pos="0">
                  <a:srgbClr val="A434FF"/>
                </a:gs>
                <a:gs pos="66000">
                  <a:srgbClr val="A434FF"/>
                </a:gs>
                <a:gs pos="100000">
                  <a:schemeClr val="tx1">
                    <a:lumMod val="10000"/>
                    <a:lumOff val="90000"/>
                  </a:schemeClr>
                </a:gs>
              </a:gsLst>
              <a:path path="rect">
                <a:fillToRect l="100000" t="100000"/>
              </a:path>
              <a:tileRect r="-100000" b="-100000"/>
            </a:gradFill>
          </a:ln>
          <a:effectLst>
            <a:outerShdw blurRad="317500" sx="98000" sy="98000" algn="ctr" rotWithShape="0">
              <a:srgbClr val="110939">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defRPr/>
            </a:pPr>
            <a:endParaRPr lang="en-US" sz="900">
              <a:solidFill>
                <a:srgbClr val="FFFFFF"/>
              </a:solidFill>
              <a:latin typeface="Calibri"/>
            </a:endParaRPr>
          </a:p>
        </p:txBody>
      </p:sp>
      <p:cxnSp>
        <p:nvCxnSpPr>
          <p:cNvPr id="76" name="Straight Connector 75">
            <a:extLst>
              <a:ext uri="{FF2B5EF4-FFF2-40B4-BE49-F238E27FC236}">
                <a16:creationId xmlns:a16="http://schemas.microsoft.com/office/drawing/2014/main" id="{A5619116-2C68-1D6A-BE1D-538D46B8CEB2}"/>
              </a:ext>
            </a:extLst>
          </p:cNvPr>
          <p:cNvCxnSpPr/>
          <p:nvPr/>
        </p:nvCxnSpPr>
        <p:spPr>
          <a:xfrm>
            <a:off x="583185" y="1618884"/>
            <a:ext cx="1343336" cy="0"/>
          </a:xfrm>
          <a:prstGeom prst="line">
            <a:avLst/>
          </a:prstGeom>
          <a:ln w="57150">
            <a:solidFill>
              <a:srgbClr val="110939"/>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616D166-64EA-C9E8-EF01-B42D2BF42273}"/>
              </a:ext>
            </a:extLst>
          </p:cNvPr>
          <p:cNvCxnSpPr>
            <a:cxnSpLocks/>
          </p:cNvCxnSpPr>
          <p:nvPr/>
        </p:nvCxnSpPr>
        <p:spPr>
          <a:xfrm>
            <a:off x="7734277" y="4101386"/>
            <a:ext cx="1343336" cy="0"/>
          </a:xfrm>
          <a:prstGeom prst="line">
            <a:avLst/>
          </a:prstGeom>
          <a:ln w="57150">
            <a:solidFill>
              <a:srgbClr val="110939"/>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5BF0767C-4BF3-5620-1D09-950BE139B823}"/>
              </a:ext>
            </a:extLst>
          </p:cNvPr>
          <p:cNvSpPr/>
          <p:nvPr/>
        </p:nvSpPr>
        <p:spPr>
          <a:xfrm>
            <a:off x="5837452" y="8820324"/>
            <a:ext cx="4893437" cy="3797193"/>
          </a:xfrm>
          <a:prstGeom prst="rect">
            <a:avLst/>
          </a:prstGeom>
        </p:spPr>
        <p:txBody>
          <a:bodyPr wrap="square">
            <a:spAutoFit/>
          </a:bodyPr>
          <a:lstStyle/>
          <a:p>
            <a:pPr algn="justLow" rtl="1">
              <a:lnSpc>
                <a:spcPct val="150000"/>
              </a:lnSpc>
            </a:pPr>
            <a:r>
              <a:rPr lang="ar-SA" kern="100" dirty="0">
                <a:solidFill>
                  <a:schemeClr val="bg1"/>
                </a:solidFill>
                <a:latin typeface="Times New Roman" panose="02020603050405020304" pitchFamily="18" charset="0"/>
                <a:ea typeface="Aptos" panose="020B0004020202020204" pitchFamily="34" charset="0"/>
                <a:cs typeface="GE SS Two Light" panose="020A0503020102020204" pitchFamily="18" charset="-78"/>
              </a:rPr>
              <a:t>برنامج سمتي لتمكين القيادات المجتمعية ينطلق من احتياجات المستفيدين ومعرفة نقاط القوة لديهم، وتحديد الرؤية الشخصية في مجالاتهم المؤثرة في المجتمع، وإعداد الخطط القيادية وتحكيمها، ثم تأهيل المستفيدين في الكفايات المشتركة للتأهيل الشخصي والقيادي وكفايات التأثير المجتمعي، لنصل إلى قيادات يمتلكون مشاريع مجتمعية مؤثرة، وينتقلون من دائرة التميز الشخصي إلى الإنتاجية والقيادة المجتمعية.</a:t>
            </a:r>
            <a:endParaRPr lang="en-SA" kern="100" dirty="0">
              <a:solidFill>
                <a:schemeClr val="bg1"/>
              </a:solidFill>
              <a:latin typeface="Times New Roman" panose="02020603050405020304" pitchFamily="18" charset="0"/>
              <a:ea typeface="Aptos" panose="020B0004020202020204" pitchFamily="34" charset="0"/>
              <a:cs typeface="Traditional Arabic" pitchFamily="2" charset="-78"/>
            </a:endParaRPr>
          </a:p>
        </p:txBody>
      </p:sp>
      <p:sp>
        <p:nvSpPr>
          <p:cNvPr id="84" name="Title 1">
            <a:extLst>
              <a:ext uri="{FF2B5EF4-FFF2-40B4-BE49-F238E27FC236}">
                <a16:creationId xmlns:a16="http://schemas.microsoft.com/office/drawing/2014/main" id="{C509DA09-ABAB-4F4D-8EA6-7541440D8E8F}"/>
              </a:ext>
            </a:extLst>
          </p:cNvPr>
          <p:cNvSpPr txBox="1">
            <a:spLocks/>
          </p:cNvSpPr>
          <p:nvPr/>
        </p:nvSpPr>
        <p:spPr>
          <a:xfrm>
            <a:off x="5745803" y="7014380"/>
            <a:ext cx="5076736" cy="738726"/>
          </a:xfrm>
          <a:prstGeom prst="rect">
            <a:avLst/>
          </a:prstGeom>
        </p:spPr>
        <p:txBody>
          <a:bodyPr/>
          <a:lstStyle>
            <a:lvl1pPr algn="l" defTabSz="895065"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a:lstStyle>
          <a:p>
            <a:pPr algn="ctr"/>
            <a:r>
              <a:rPr lang="ar-SA" sz="3999" b="1"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برنـامج سمتــي</a:t>
            </a:r>
            <a:endParaRPr lang="en-GB" sz="2999" b="1"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85" name="Rectangle 84">
            <a:extLst>
              <a:ext uri="{FF2B5EF4-FFF2-40B4-BE49-F238E27FC236}">
                <a16:creationId xmlns:a16="http://schemas.microsoft.com/office/drawing/2014/main" id="{79CBF743-0269-0942-A218-65A8D3285318}"/>
              </a:ext>
            </a:extLst>
          </p:cNvPr>
          <p:cNvSpPr/>
          <p:nvPr/>
        </p:nvSpPr>
        <p:spPr>
          <a:xfrm>
            <a:off x="5835995" y="7768662"/>
            <a:ext cx="4896352" cy="421654"/>
          </a:xfrm>
          <a:prstGeom prst="rect">
            <a:avLst/>
          </a:prstGeom>
        </p:spPr>
        <p:txBody>
          <a:bodyPr wrap="square">
            <a:spAutoFit/>
          </a:bodyPr>
          <a:lstStyle/>
          <a:p>
            <a:pPr algn="ctr">
              <a:lnSpc>
                <a:spcPct val="107000"/>
              </a:lnSpc>
              <a:spcAft>
                <a:spcPts val="800"/>
              </a:spcAft>
            </a:pPr>
            <a:r>
              <a:rPr lang="ar-SA" sz="2000" kern="0" dirty="0">
                <a:solidFill>
                  <a:schemeClr val="accent6">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rPr>
              <a:t>لتمكين القيادات المجتمعية</a:t>
            </a:r>
            <a:endParaRPr lang="en-GB" sz="2000" kern="100" dirty="0">
              <a:solidFill>
                <a:schemeClr val="accent6">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5" name="object 8">
            <a:extLst>
              <a:ext uri="{FF2B5EF4-FFF2-40B4-BE49-F238E27FC236}">
                <a16:creationId xmlns:a16="http://schemas.microsoft.com/office/drawing/2014/main" id="{27AEE294-9CD2-463B-A122-F688D5FF94DA}"/>
              </a:ext>
            </a:extLst>
          </p:cNvPr>
          <p:cNvSpPr txBox="1">
            <a:spLocks/>
          </p:cNvSpPr>
          <p:nvPr/>
        </p:nvSpPr>
        <p:spPr>
          <a:xfrm>
            <a:off x="7734278" y="3311999"/>
            <a:ext cx="2563739" cy="351376"/>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برنامج بوصلة الطاقات</a:t>
            </a:r>
            <a:endParaRPr lang="en-GB"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pic>
        <p:nvPicPr>
          <p:cNvPr id="9" name="Picture 8" descr="A black and white logo&#10;&#10;Description automatically generated">
            <a:extLst>
              <a:ext uri="{FF2B5EF4-FFF2-40B4-BE49-F238E27FC236}">
                <a16:creationId xmlns:a16="http://schemas.microsoft.com/office/drawing/2014/main" id="{03C8F826-DC9E-CCCF-0585-E839091FBC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4501" y="5689992"/>
            <a:ext cx="1966224" cy="973055"/>
          </a:xfrm>
          <a:prstGeom prst="rect">
            <a:avLst/>
          </a:prstGeom>
        </p:spPr>
      </p:pic>
      <p:pic>
        <p:nvPicPr>
          <p:cNvPr id="4" name="صورة 3" descr="صورة تحتوي على طعام, علامة, رسم&#10;&#10;تم إنشاء الوصف تلقائياً">
            <a:extLst>
              <a:ext uri="{FF2B5EF4-FFF2-40B4-BE49-F238E27FC236}">
                <a16:creationId xmlns:a16="http://schemas.microsoft.com/office/drawing/2014/main" id="{45008EDD-A46E-8BFD-F1FA-B94B7CFFA32F}"/>
              </a:ext>
            </a:extLst>
          </p:cNvPr>
          <p:cNvPicPr>
            <a:picLocks noChangeAspect="1"/>
          </p:cNvPicPr>
          <p:nvPr/>
        </p:nvPicPr>
        <p:blipFill>
          <a:blip r:embed="rId5">
            <a:biLevel thresh="25000"/>
          </a:blip>
          <a:stretch>
            <a:fillRect/>
          </a:stretch>
        </p:blipFill>
        <p:spPr>
          <a:xfrm>
            <a:off x="10540835" y="6007094"/>
            <a:ext cx="1313236" cy="572158"/>
          </a:xfrm>
          <a:prstGeom prst="rect">
            <a:avLst/>
          </a:prstGeom>
        </p:spPr>
      </p:pic>
      <p:sp>
        <p:nvSpPr>
          <p:cNvPr id="2" name="object 8">
            <a:extLst>
              <a:ext uri="{FF2B5EF4-FFF2-40B4-BE49-F238E27FC236}">
                <a16:creationId xmlns:a16="http://schemas.microsoft.com/office/drawing/2014/main" id="{04C0FCB6-1E5B-E449-792E-F6E5F0ADD4D7}"/>
              </a:ext>
            </a:extLst>
          </p:cNvPr>
          <p:cNvSpPr txBox="1">
            <a:spLocks/>
          </p:cNvSpPr>
          <p:nvPr/>
        </p:nvSpPr>
        <p:spPr>
          <a:xfrm>
            <a:off x="7460976" y="4698314"/>
            <a:ext cx="4267201" cy="689930"/>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ctr">
              <a:lnSpc>
                <a:spcPct val="100000"/>
              </a:lnSpc>
              <a:spcBef>
                <a:spcPts val="100"/>
              </a:spcBef>
            </a:pPr>
            <a:r>
              <a:rPr lang="ar-SA"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اسم المشاركـ/ـة:                               خليل صالح برجس الخميس</a:t>
            </a:r>
            <a:endParaRPr lang="en-GB"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Tree>
    <p:extLst>
      <p:ext uri="{BB962C8B-B14F-4D97-AF65-F5344CB8AC3E}">
        <p14:creationId xmlns:p14="http://schemas.microsoft.com/office/powerpoint/2010/main" val="1395610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repeatCount="0" decel="100000"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10" fill="hold"/>
                                        <p:tgtEl>
                                          <p:spTgt spid="73"/>
                                        </p:tgtEl>
                                        <p:attrNameLst>
                                          <p:attrName>ppt_w</p:attrName>
                                        </p:attrNameLst>
                                      </p:cBhvr>
                                      <p:tavLst>
                                        <p:tav tm="0">
                                          <p:val>
                                            <p:fltVal val="0"/>
                                          </p:val>
                                        </p:tav>
                                        <p:tav tm="100000">
                                          <p:val>
                                            <p:strVal val="#ppt_w"/>
                                          </p:val>
                                        </p:tav>
                                      </p:tavLst>
                                    </p:anim>
                                    <p:anim calcmode="lin" valueType="num">
                                      <p:cBhvr>
                                        <p:cTn id="8" dur="10" fill="hold"/>
                                        <p:tgtEl>
                                          <p:spTgt spid="73"/>
                                        </p:tgtEl>
                                        <p:attrNameLst>
                                          <p:attrName>ppt_h</p:attrName>
                                        </p:attrNameLst>
                                      </p:cBhvr>
                                      <p:tavLst>
                                        <p:tav tm="0">
                                          <p:val>
                                            <p:fltVal val="0"/>
                                          </p:val>
                                        </p:tav>
                                        <p:tav tm="100000">
                                          <p:val>
                                            <p:strVal val="#ppt_h"/>
                                          </p:val>
                                        </p:tav>
                                      </p:tavLst>
                                    </p:anim>
                                    <p:anim calcmode="lin" valueType="num">
                                      <p:cBhvr>
                                        <p:cTn id="9" dur="10" fill="hold"/>
                                        <p:tgtEl>
                                          <p:spTgt spid="73"/>
                                        </p:tgtEl>
                                        <p:attrNameLst>
                                          <p:attrName>style.rotation</p:attrName>
                                        </p:attrNameLst>
                                      </p:cBhvr>
                                      <p:tavLst>
                                        <p:tav tm="0">
                                          <p:val>
                                            <p:fltVal val="360"/>
                                          </p:val>
                                        </p:tav>
                                        <p:tav tm="100000">
                                          <p:val>
                                            <p:fltVal val="0"/>
                                          </p:val>
                                        </p:tav>
                                      </p:tavLst>
                                    </p:anim>
                                    <p:animEffect transition="in" filter="fade">
                                      <p:cBhvr>
                                        <p:cTn id="10" dur="10"/>
                                        <p:tgtEl>
                                          <p:spTgt spid="73"/>
                                        </p:tgtEl>
                                      </p:cBhvr>
                                    </p:animEffect>
                                  </p:childTnLst>
                                </p:cTn>
                              </p:par>
                              <p:par>
                                <p:cTn id="11" presetID="6" presetClass="emph" presetSubtype="0" repeatCount="indefinite" accel="46000" decel="54000" autoRev="1" fill="hold" grpId="1" nodeType="withEffect">
                                  <p:stCondLst>
                                    <p:cond delay="0"/>
                                  </p:stCondLst>
                                  <p:childTnLst>
                                    <p:animScale>
                                      <p:cBhvr>
                                        <p:cTn id="12" dur="2300" fill="hold"/>
                                        <p:tgtEl>
                                          <p:spTgt spid="73"/>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EE7C6-D4B3-AA1A-D6FB-E39EE7CAE800}"/>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00E0FA50-62AE-BBBC-2DA1-210BC8E5A92C}"/>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FE7768BC-E5B9-8299-B0CF-B66904875D75}"/>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12" name="Title 1">
            <a:extLst>
              <a:ext uri="{FF2B5EF4-FFF2-40B4-BE49-F238E27FC236}">
                <a16:creationId xmlns:a16="http://schemas.microsoft.com/office/drawing/2014/main" id="{6DB0979B-46B2-E068-1983-F8303F098342}"/>
              </a:ext>
            </a:extLst>
          </p:cNvPr>
          <p:cNvSpPr txBox="1">
            <a:spLocks/>
          </p:cNvSpPr>
          <p:nvPr/>
        </p:nvSpPr>
        <p:spPr>
          <a:xfrm>
            <a:off x="6096000" y="1249213"/>
            <a:ext cx="4632766" cy="937942"/>
          </a:xfrm>
          <a:prstGeom prst="rect">
            <a:avLst/>
          </a:prstGeom>
        </p:spPr>
        <p:txBody>
          <a:bodyPr/>
          <a:lstStyle>
            <a:lvl1pPr algn="l" defTabSz="895065"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a:lstStyle>
          <a:p>
            <a:pPr algn="r"/>
            <a:r>
              <a:rPr lang="ar-SA" sz="3299" b="1" dirty="0">
                <a:solidFill>
                  <a:srgbClr val="110939"/>
                </a:solidFill>
                <a:latin typeface="GE SS Two Bold" panose="020A0503020102020204" pitchFamily="18" charset="-78"/>
                <a:ea typeface="GE SS Two Bold" panose="020A0503020102020204" pitchFamily="18" charset="-78"/>
                <a:cs typeface="GE SS Two Bold" panose="020A0503020102020204" pitchFamily="18" charset="-78"/>
              </a:rPr>
              <a:t>تطوير نقاط القوة</a:t>
            </a:r>
            <a:endParaRPr lang="en-GB" sz="2400" b="1" dirty="0">
              <a:solidFill>
                <a:srgbClr val="110939"/>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 name="مستطيل 1">
            <a:extLst>
              <a:ext uri="{FF2B5EF4-FFF2-40B4-BE49-F238E27FC236}">
                <a16:creationId xmlns:a16="http://schemas.microsoft.com/office/drawing/2014/main" id="{40E1018F-B91B-E427-FAB9-F3D4D13ABE48}"/>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5" name="جدول 4">
            <a:extLst>
              <a:ext uri="{FF2B5EF4-FFF2-40B4-BE49-F238E27FC236}">
                <a16:creationId xmlns:a16="http://schemas.microsoft.com/office/drawing/2014/main" id="{97548815-7D69-A670-BA96-AA160FD0A43C}"/>
              </a:ext>
            </a:extLst>
          </p:cNvPr>
          <p:cNvGraphicFramePr>
            <a:graphicFrameLocks noGrp="1"/>
          </p:cNvGraphicFramePr>
          <p:nvPr>
            <p:extLst>
              <p:ext uri="{D42A27DB-BD31-4B8C-83A1-F6EECF244321}">
                <p14:modId xmlns:p14="http://schemas.microsoft.com/office/powerpoint/2010/main" val="3149444204"/>
              </p:ext>
            </p:extLst>
          </p:nvPr>
        </p:nvGraphicFramePr>
        <p:xfrm>
          <a:off x="838091" y="1897271"/>
          <a:ext cx="10066785" cy="4208869"/>
        </p:xfrm>
        <a:graphic>
          <a:graphicData uri="http://schemas.openxmlformats.org/drawingml/2006/table">
            <a:tbl>
              <a:tblPr firstRow="1" bandRow="1">
                <a:tableStyleId>{5C22544A-7EE6-4342-B048-85BDC9FD1C3A}</a:tableStyleId>
              </a:tblPr>
              <a:tblGrid>
                <a:gridCol w="3355595">
                  <a:extLst>
                    <a:ext uri="{9D8B030D-6E8A-4147-A177-3AD203B41FA5}">
                      <a16:colId xmlns:a16="http://schemas.microsoft.com/office/drawing/2014/main" val="872527830"/>
                    </a:ext>
                  </a:extLst>
                </a:gridCol>
                <a:gridCol w="3355595">
                  <a:extLst>
                    <a:ext uri="{9D8B030D-6E8A-4147-A177-3AD203B41FA5}">
                      <a16:colId xmlns:a16="http://schemas.microsoft.com/office/drawing/2014/main" val="1275849387"/>
                    </a:ext>
                  </a:extLst>
                </a:gridCol>
                <a:gridCol w="3355595">
                  <a:extLst>
                    <a:ext uri="{9D8B030D-6E8A-4147-A177-3AD203B41FA5}">
                      <a16:colId xmlns:a16="http://schemas.microsoft.com/office/drawing/2014/main" val="3517509203"/>
                    </a:ext>
                  </a:extLst>
                </a:gridCol>
              </a:tblGrid>
              <a:tr h="568387">
                <a:tc>
                  <a:txBody>
                    <a:bodyPr/>
                    <a:lstStyle/>
                    <a:p>
                      <a:pPr algn="ctr"/>
                      <a:r>
                        <a:rPr lang="ar-SA" sz="18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إجراءات تنفيذية، ووسائل وأدوات</a:t>
                      </a:r>
                    </a:p>
                  </a:txBody>
                  <a:tcPr marL="42198" marR="42198" marT="21099" marB="21099" anchor="ctr">
                    <a:solidFill>
                      <a:srgbClr val="A434FF"/>
                    </a:solidFill>
                  </a:tcPr>
                </a:tc>
                <a:tc>
                  <a:txBody>
                    <a:bodyPr/>
                    <a:lstStyle/>
                    <a:p>
                      <a:pPr algn="ctr"/>
                      <a:r>
                        <a:rPr lang="ar-SA" sz="16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الأهداف التطويرية</a:t>
                      </a:r>
                    </a:p>
                  </a:txBody>
                  <a:tcPr marL="42198" marR="42198" marT="21099" marB="21099" anchor="ctr">
                    <a:solidFill>
                      <a:srgbClr val="A434FF"/>
                    </a:solidFill>
                  </a:tcPr>
                </a:tc>
                <a:tc>
                  <a:txBody>
                    <a:bodyPr/>
                    <a:lstStyle/>
                    <a:p>
                      <a:pPr algn="ctr"/>
                      <a:r>
                        <a:rPr lang="ar-SA" sz="20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السمات</a:t>
                      </a:r>
                      <a:endParaRPr lang="ar-SA" sz="12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solidFill>
                      <a:srgbClr val="A434FF"/>
                    </a:solidFill>
                  </a:tcPr>
                </a:tc>
                <a:extLst>
                  <a:ext uri="{0D108BD9-81ED-4DB2-BD59-A6C34878D82A}">
                    <a16:rowId xmlns:a16="http://schemas.microsoft.com/office/drawing/2014/main" val="385413161"/>
                  </a:ext>
                </a:extLst>
              </a:tr>
              <a:tr h="830587">
                <a:tc>
                  <a:txBody>
                    <a:bodyPr/>
                    <a:lstStyle/>
                    <a:p>
                      <a:pPr algn="ctr"/>
                      <a:r>
                        <a:rPr lang="ar-SA" sz="16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سجّل الإجراءات التنفيذية، ووسائل وأدوات تحقيقها</a:t>
                      </a:r>
                      <a:br>
                        <a:rPr lang="ar-SA" sz="16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br>
                      <a:r>
                        <a:rPr lang="ar-SA" sz="16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(قراءة، دورات، تأمل، خبراء...؛ لتحقيق أهدافك التكتيكية)</a:t>
                      </a:r>
                      <a:endParaRPr lang="pl-PL" sz="16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ar-SA" sz="16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أهداف تطويرية خلال أربعة أشهر لتحقيق النمو والتطوير في أعلى خمس نقاط قوة لديك</a:t>
                      </a:r>
                      <a:endParaRPr lang="pl-PL" sz="16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ar-SA" sz="16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أعلى خمس نقاط قوة لديك</a:t>
                      </a:r>
                      <a:endParaRPr lang="pl-PL" sz="16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748614840"/>
                  </a:ext>
                </a:extLst>
              </a:tr>
              <a:tr h="561979">
                <a:tc>
                  <a:txBody>
                    <a:bodyPr/>
                    <a:lstStyle/>
                    <a:p>
                      <a:pPr marL="0" marR="0" algn="ctr" defTabSz="914400" rtl="1" eaLnBrk="1" latinLnBrk="0" hangingPunct="1">
                        <a:lnSpc>
                          <a:spcPct val="100000"/>
                        </a:lnSpc>
                        <a:spcBef>
                          <a:spcPts val="0"/>
                        </a:spcBef>
                        <a:spcAft>
                          <a:spcPts val="1000"/>
                        </a:spcAft>
                      </a:pPr>
                      <a:r>
                        <a:rPr lang="ar-SA" sz="1600" b="0" kern="1200" dirty="0">
                          <a:solidFill>
                            <a:schemeClr val="tx1"/>
                          </a:solidFill>
                          <a:latin typeface="Janna LT" pitchFamily="2" charset="-78"/>
                          <a:ea typeface="+mn-ea"/>
                          <a:cs typeface="Janna LT" pitchFamily="2" charset="-78"/>
                        </a:rPr>
                        <a:t>حضور دورات متخصصة بالتعامل كذلك قراءة الكتب المهمة في هذا المجال كذلك سؤال اهل الخبرة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600" b="0" kern="1200" dirty="0">
                          <a:solidFill>
                            <a:schemeClr val="tx1"/>
                          </a:solidFill>
                          <a:latin typeface="Janna LT" pitchFamily="2" charset="-78"/>
                          <a:ea typeface="+mn-ea"/>
                          <a:cs typeface="Janna LT" pitchFamily="2" charset="-78"/>
                        </a:rPr>
                        <a:t>العمل على زيادة احتوائي </a:t>
                      </a:r>
                      <a:r>
                        <a:rPr lang="ar-SA" sz="1600" b="0" kern="1200" dirty="0" err="1">
                          <a:solidFill>
                            <a:schemeClr val="tx1"/>
                          </a:solidFill>
                          <a:latin typeface="Janna LT" pitchFamily="2" charset="-78"/>
                          <a:ea typeface="+mn-ea"/>
                          <a:cs typeface="Janna LT" pitchFamily="2" charset="-78"/>
                        </a:rPr>
                        <a:t>للاسرة</a:t>
                      </a:r>
                      <a:r>
                        <a:rPr lang="ar-SA" sz="1600" b="0" kern="1200" dirty="0">
                          <a:solidFill>
                            <a:schemeClr val="tx1"/>
                          </a:solidFill>
                          <a:latin typeface="Janna LT" pitchFamily="2" charset="-78"/>
                          <a:ea typeface="+mn-ea"/>
                          <a:cs typeface="Janna LT" pitchFamily="2" charset="-78"/>
                        </a:rPr>
                        <a:t> والأولاد</a:t>
                      </a:r>
                      <a:endParaRPr lang="en-US" sz="16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sz="1600" b="0" kern="1200" dirty="0">
                          <a:solidFill>
                            <a:schemeClr val="tx1"/>
                          </a:solidFill>
                          <a:latin typeface="Janna LT" pitchFamily="2" charset="-78"/>
                          <a:ea typeface="+mn-ea"/>
                          <a:cs typeface="Janna LT" pitchFamily="2" charset="-78"/>
                        </a:rPr>
                        <a:t>includer </a:t>
                      </a:r>
                      <a:r>
                        <a:rPr lang="ar-SA" sz="1600" b="0" kern="1200" dirty="0">
                          <a:solidFill>
                            <a:schemeClr val="tx1"/>
                          </a:solidFill>
                          <a:latin typeface="Janna LT" pitchFamily="2" charset="-78"/>
                          <a:ea typeface="+mn-ea"/>
                          <a:cs typeface="Janna LT" pitchFamily="2" charset="-78"/>
                        </a:rPr>
                        <a:t> (الاحتوائي)</a:t>
                      </a:r>
                      <a:endParaRPr lang="en-US" sz="1600" b="0" kern="1200" dirty="0">
                        <a:solidFill>
                          <a:schemeClr val="tx1"/>
                        </a:solidFill>
                        <a:latin typeface="Janna LT" pitchFamily="2" charset="-78"/>
                        <a:ea typeface="+mn-ea"/>
                        <a:cs typeface="Janna LT" pitchFamily="2" charset="-78"/>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5014909"/>
                  </a:ext>
                </a:extLst>
              </a:tr>
              <a:tr h="561979">
                <a:tc>
                  <a:txBody>
                    <a:bodyPr/>
                    <a:lstStyle/>
                    <a:p>
                      <a:pPr marL="0" marR="0" algn="ctr" defTabSz="914400" rtl="1" eaLnBrk="1" latinLnBrk="0" hangingPunct="1">
                        <a:lnSpc>
                          <a:spcPct val="115000"/>
                        </a:lnSpc>
                        <a:spcBef>
                          <a:spcPts val="0"/>
                        </a:spcBef>
                        <a:spcAft>
                          <a:spcPts val="1000"/>
                        </a:spcAft>
                      </a:pPr>
                      <a:r>
                        <a:rPr lang="ar-SA" sz="1600" b="0" kern="1200" dirty="0">
                          <a:solidFill>
                            <a:schemeClr val="tx1"/>
                          </a:solidFill>
                          <a:latin typeface="Janna LT" pitchFamily="2" charset="-78"/>
                          <a:ea typeface="+mn-ea"/>
                          <a:cs typeface="Janna LT" pitchFamily="2" charset="-78"/>
                        </a:rPr>
                        <a:t>إشراك من حولي بدورات تخصصية بالتطوير كذلك العمل على قراءة كتب مع مجموعات بشكل اسبوعي</a:t>
                      </a:r>
                      <a:endParaRPr lang="en-US" sz="16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r>
                        <a:rPr lang="ar-SA" sz="1600" b="0" kern="1200" dirty="0">
                          <a:solidFill>
                            <a:schemeClr val="tx1"/>
                          </a:solidFill>
                          <a:latin typeface="Janna LT" pitchFamily="2" charset="-78"/>
                          <a:ea typeface="+mn-ea"/>
                          <a:cs typeface="Janna LT" pitchFamily="2" charset="-78"/>
                        </a:rPr>
                        <a:t>العمل على تطوير من حولي </a:t>
                      </a:r>
                      <a:endParaRPr lang="en-US" sz="16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sz="1600" b="0" kern="1200" dirty="0">
                          <a:solidFill>
                            <a:schemeClr val="tx1"/>
                          </a:solidFill>
                          <a:latin typeface="Janna LT" pitchFamily="2" charset="-78"/>
                          <a:ea typeface="+mn-ea"/>
                          <a:cs typeface="Janna LT" pitchFamily="2" charset="-78"/>
                        </a:rPr>
                        <a:t>Woo </a:t>
                      </a:r>
                      <a:r>
                        <a:rPr lang="ar-SA" sz="1600" b="0" kern="1200" dirty="0">
                          <a:solidFill>
                            <a:schemeClr val="tx1"/>
                          </a:solidFill>
                          <a:latin typeface="Janna LT" pitchFamily="2" charset="-78"/>
                          <a:ea typeface="+mn-ea"/>
                          <a:cs typeface="Janna LT" pitchFamily="2" charset="-78"/>
                        </a:rPr>
                        <a:t> (المتودد)</a:t>
                      </a:r>
                      <a:endParaRPr lang="en-US" sz="1600" b="0" kern="1200" dirty="0">
                        <a:solidFill>
                          <a:schemeClr val="tx1"/>
                        </a:solidFill>
                        <a:latin typeface="Janna LT" pitchFamily="2" charset="-78"/>
                        <a:ea typeface="+mn-ea"/>
                        <a:cs typeface="Janna LT" pitchFamily="2" charset="-78"/>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445493"/>
                  </a:ext>
                </a:extLst>
              </a:tr>
              <a:tr h="561979">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a:solidFill>
                            <a:schemeClr val="tx1"/>
                          </a:solidFill>
                          <a:latin typeface="Janna LT" pitchFamily="2" charset="-78"/>
                          <a:ea typeface="+mn-ea"/>
                          <a:cs typeface="Janna LT" pitchFamily="2" charset="-78"/>
                        </a:rPr>
                        <a:t>عن طريق حضور دورات كذلك قراءة كتب التعامل مع الضغط النفسي </a:t>
                      </a:r>
                      <a:endParaRPr lang="en-US" sz="16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a:solidFill>
                            <a:schemeClr val="tx1"/>
                          </a:solidFill>
                          <a:latin typeface="Janna LT" pitchFamily="2" charset="-78"/>
                          <a:ea typeface="+mn-ea"/>
                          <a:cs typeface="Janna LT" pitchFamily="2" charset="-78"/>
                        </a:rPr>
                        <a:t>التعامل مع المتغيرات </a:t>
                      </a:r>
                      <a:endParaRPr lang="en-US" sz="16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sz="1600" b="0" kern="1200" dirty="0">
                          <a:solidFill>
                            <a:schemeClr val="tx1"/>
                          </a:solidFill>
                          <a:latin typeface="Janna LT" pitchFamily="2" charset="-78"/>
                          <a:ea typeface="+mn-ea"/>
                          <a:cs typeface="Janna LT" pitchFamily="2" charset="-78"/>
                        </a:rPr>
                        <a:t>Adaptability </a:t>
                      </a:r>
                      <a:r>
                        <a:rPr lang="ar-SA" sz="1600" b="0" kern="1200" dirty="0">
                          <a:solidFill>
                            <a:schemeClr val="tx1"/>
                          </a:solidFill>
                          <a:latin typeface="Janna LT" pitchFamily="2" charset="-78"/>
                          <a:ea typeface="+mn-ea"/>
                          <a:cs typeface="Janna LT" pitchFamily="2" charset="-78"/>
                        </a:rPr>
                        <a:t> (المتأقلم) </a:t>
                      </a:r>
                      <a:endParaRPr lang="en-US" sz="1600" b="0" kern="1200" dirty="0">
                        <a:solidFill>
                          <a:schemeClr val="tx1"/>
                        </a:solidFill>
                        <a:latin typeface="Janna LT" pitchFamily="2" charset="-78"/>
                        <a:ea typeface="+mn-ea"/>
                        <a:cs typeface="Janna LT" pitchFamily="2" charset="-78"/>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1522220"/>
                  </a:ext>
                </a:extLst>
              </a:tr>
              <a:tr h="561979">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a:solidFill>
                            <a:schemeClr val="tx1"/>
                          </a:solidFill>
                          <a:latin typeface="Janna LT" pitchFamily="2" charset="-78"/>
                          <a:ea typeface="+mn-ea"/>
                          <a:cs typeface="Janna LT" pitchFamily="2" charset="-78"/>
                        </a:rPr>
                        <a:t>عن طريق اكمال مراحل التعليم العليا بتخصصي بنفس الوقت حضور دورات تطويرية بالعلاقات</a:t>
                      </a:r>
                      <a:endParaRPr lang="en-US" sz="16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a:solidFill>
                            <a:schemeClr val="tx1"/>
                          </a:solidFill>
                          <a:latin typeface="Janna LT" pitchFamily="2" charset="-78"/>
                          <a:ea typeface="+mn-ea"/>
                          <a:cs typeface="Janna LT" pitchFamily="2" charset="-78"/>
                        </a:rPr>
                        <a:t>الترابط بين الحياة والعمل</a:t>
                      </a:r>
                      <a:endParaRPr lang="en-US" sz="16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sz="1600" b="0" kern="1200" dirty="0">
                          <a:solidFill>
                            <a:schemeClr val="tx1"/>
                          </a:solidFill>
                          <a:latin typeface="Janna LT" pitchFamily="2" charset="-78"/>
                          <a:ea typeface="+mn-ea"/>
                          <a:cs typeface="Janna LT" pitchFamily="2" charset="-78"/>
                        </a:rPr>
                        <a:t>Connectedness </a:t>
                      </a:r>
                      <a:r>
                        <a:rPr lang="ar-SA" sz="1600" b="0" kern="1200" dirty="0">
                          <a:solidFill>
                            <a:schemeClr val="tx1"/>
                          </a:solidFill>
                          <a:latin typeface="Janna LT" pitchFamily="2" charset="-78"/>
                          <a:ea typeface="+mn-ea"/>
                          <a:cs typeface="Janna LT" pitchFamily="2" charset="-78"/>
                        </a:rPr>
                        <a:t> (الرابط)</a:t>
                      </a:r>
                      <a:endParaRPr lang="en-US" sz="1600" b="0" kern="1200" dirty="0">
                        <a:solidFill>
                          <a:schemeClr val="tx1"/>
                        </a:solidFill>
                        <a:latin typeface="Janna LT" pitchFamily="2" charset="-78"/>
                        <a:ea typeface="+mn-ea"/>
                        <a:cs typeface="Janna LT" pitchFamily="2" charset="-78"/>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9888667"/>
                  </a:ext>
                </a:extLst>
              </a:tr>
              <a:tr h="561979">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a:solidFill>
                            <a:schemeClr val="tx1"/>
                          </a:solidFill>
                          <a:latin typeface="Janna LT" pitchFamily="2" charset="-78"/>
                          <a:ea typeface="+mn-ea"/>
                          <a:cs typeface="Janna LT" pitchFamily="2" charset="-78"/>
                        </a:rPr>
                        <a:t>تنظيم الوقت كذلك التأمل بالمنجزين </a:t>
                      </a:r>
                      <a:endParaRPr lang="en-US" sz="16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a:solidFill>
                            <a:schemeClr val="tx1"/>
                          </a:solidFill>
                          <a:latin typeface="Janna LT" pitchFamily="2" charset="-78"/>
                          <a:ea typeface="+mn-ea"/>
                          <a:cs typeface="Janna LT" pitchFamily="2" charset="-78"/>
                        </a:rPr>
                        <a:t>التعامل مع التحديات</a:t>
                      </a:r>
                      <a:endParaRPr lang="en-US" sz="16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sz="1600" b="0" kern="1200" dirty="0">
                          <a:solidFill>
                            <a:schemeClr val="tx1"/>
                          </a:solidFill>
                          <a:latin typeface="Janna LT" pitchFamily="2" charset="-78"/>
                          <a:ea typeface="+mn-ea"/>
                          <a:cs typeface="Janna LT" pitchFamily="2" charset="-78"/>
                        </a:rPr>
                        <a:t>Context </a:t>
                      </a:r>
                      <a:r>
                        <a:rPr lang="ar-SA" sz="1600" b="0" kern="1200" dirty="0">
                          <a:solidFill>
                            <a:schemeClr val="tx1"/>
                          </a:solidFill>
                          <a:latin typeface="Janna LT" pitchFamily="2" charset="-78"/>
                          <a:ea typeface="+mn-ea"/>
                          <a:cs typeface="Janna LT" pitchFamily="2" charset="-78"/>
                        </a:rPr>
                        <a:t> (المرجعي)</a:t>
                      </a:r>
                      <a:endParaRPr lang="en-US" sz="1600" b="0" kern="1200" dirty="0">
                        <a:solidFill>
                          <a:schemeClr val="tx1"/>
                        </a:solidFill>
                        <a:latin typeface="Janna LT" pitchFamily="2" charset="-78"/>
                        <a:ea typeface="+mn-ea"/>
                        <a:cs typeface="Janna LT" pitchFamily="2" charset="-78"/>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6014937"/>
                  </a:ext>
                </a:extLst>
              </a:tr>
            </a:tbl>
          </a:graphicData>
        </a:graphic>
      </p:graphicFrame>
    </p:spTree>
    <p:extLst>
      <p:ext uri="{BB962C8B-B14F-4D97-AF65-F5344CB8AC3E}">
        <p14:creationId xmlns:p14="http://schemas.microsoft.com/office/powerpoint/2010/main" val="207489263"/>
      </p:ext>
    </p:extLst>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E85B8-E8B0-DF7F-67E2-41F6B11CE69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2F9D0C7A-9D3B-3A51-7A4A-1C7073EC1C1B}"/>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0EAE444D-2F90-D518-C7FE-CE7240FF1D6B}"/>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E9434EDE-2199-8F27-31E1-50205290CDC2}"/>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FA347EE2-61C5-49A1-7AE8-4C08086345AF}"/>
              </a:ext>
            </a:extLst>
          </p:cNvPr>
          <p:cNvGraphicFramePr>
            <a:graphicFrameLocks noGrp="1"/>
          </p:cNvGraphicFramePr>
          <p:nvPr>
            <p:extLst>
              <p:ext uri="{D42A27DB-BD31-4B8C-83A1-F6EECF244321}">
                <p14:modId xmlns:p14="http://schemas.microsoft.com/office/powerpoint/2010/main" val="222292909"/>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6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6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6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6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6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6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6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6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6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6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6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6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1/8/2025</a:t>
                      </a:r>
                      <a:endParaRPr lang="en-US" sz="16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1/5/2025</a:t>
                      </a:r>
                      <a:endParaRPr lang="en-US" sz="16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التعمق بتخصص البكالوريوس</a:t>
                      </a:r>
                      <a:endParaRPr lang="en-US" sz="16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6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الحصول على درجة الماجستير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6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6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11/8/2025    </a:t>
                      </a:r>
                      <a:endParaRPr lang="en-US" sz="16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5/8/2025</a:t>
                      </a:r>
                      <a:endParaRPr lang="en-US" sz="16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6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عمل أبحاث عديده</a:t>
                      </a:r>
                      <a:endParaRPr lang="en-US" sz="16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6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1/1/2026</a:t>
                      </a:r>
                      <a:endParaRPr lang="en-US" sz="16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15/8/2025</a:t>
                      </a:r>
                      <a:endParaRPr lang="en-US" sz="16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6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عمل بعض التطبيقات الميدانية</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6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5/5/2026</a:t>
                      </a:r>
                      <a:endParaRPr lang="en-US" sz="16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5/1/2026</a:t>
                      </a:r>
                      <a:endParaRPr lang="en-US" sz="16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6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قراءة بعض الكتب في مسارات عديده</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6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29/12/2026</a:t>
                      </a:r>
                      <a:endParaRPr lang="en-US" sz="16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10/5/2026</a:t>
                      </a:r>
                      <a:endParaRPr lang="en-US" sz="16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6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مناقشة بعض أصحاب </a:t>
                      </a:r>
                      <a:r>
                        <a:rPr lang="ar-SA" sz="1600" b="1" kern="1200" dirty="0" err="1">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الخبره</a:t>
                      </a:r>
                      <a:endParaRPr lang="ar-SA" sz="16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3655218967"/>
      </p:ext>
    </p:extLst>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02825-2D4D-FF9E-23C4-1227E5779AB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7BF4C82B-2605-2AB7-DAAB-5B245738F9AB}"/>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66C2F527-5527-3DE2-F464-4A88EFF8E54B}"/>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DB7B7F6D-5C91-DDCA-0229-926F0872F424}"/>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D0BBEE8D-F3D6-5B38-CBE8-716D4C4C330E}"/>
              </a:ext>
            </a:extLst>
          </p:cNvPr>
          <p:cNvGraphicFramePr>
            <a:graphicFrameLocks noGrp="1"/>
          </p:cNvGraphicFramePr>
          <p:nvPr>
            <p:extLst>
              <p:ext uri="{D42A27DB-BD31-4B8C-83A1-F6EECF244321}">
                <p14:modId xmlns:p14="http://schemas.microsoft.com/office/powerpoint/2010/main" val="3879231344"/>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الاستثمار </a:t>
                      </a:r>
                      <a:r>
                        <a:rPr lang="ar-SA" sz="1400" b="1" kern="1200" dirty="0" err="1">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بالاسهم</a:t>
                      </a: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 الامريكية</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زيادة دخلي السنوي</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2025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2024</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الاستثمار بالعملات الرقمية</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2027</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الاستثمار </a:t>
                      </a:r>
                      <a:r>
                        <a:rPr lang="ar-SA" sz="1400" b="1" kern="1200" dirty="0" err="1">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باالصناديق</a:t>
                      </a: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  العقارية</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عمل متجر الكتروني </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2026</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2023</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مربط خيل</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2459580782"/>
      </p:ext>
    </p:extLst>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3B9A7-FCB1-AEF9-AA91-E961DF9F4FEF}"/>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30785AB7-5CE9-E5AD-13A4-DD56D07AB2C8}"/>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99643E1D-9140-8306-8368-9E13CD89C833}"/>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EF5BD074-ACB4-8E07-943A-045AB807BB9F}"/>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AD0F905B-2C39-0ECB-80B1-300427A78863}"/>
              </a:ext>
            </a:extLst>
          </p:cNvPr>
          <p:cNvGraphicFramePr>
            <a:graphicFrameLocks noGrp="1"/>
          </p:cNvGraphicFramePr>
          <p:nvPr>
            <p:extLst>
              <p:ext uri="{D42A27DB-BD31-4B8C-83A1-F6EECF244321}">
                <p14:modId xmlns:p14="http://schemas.microsoft.com/office/powerpoint/2010/main" val="4251174470"/>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2023</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المشاركة مع وزارة التعليم</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الحصول على ساعات عمل تطوعية</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المشاركة مع وزارة الرياضة</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2022</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المشاركة مع الجمعيات الخيرية</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المشاركة مع وزارة الصحة</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2022</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المشاركة مع الفرق التطوعية</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1655777106"/>
      </p:ext>
    </p:extLst>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E9DFC-BDC5-5BF5-6515-E10C63D6FC5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3497DC8D-CACC-ED5D-A903-08DCCAAF2BF4}"/>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63B4B8AF-BDDF-C695-1E8A-2CBFA065C41F}"/>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3DC7CDB9-3BFE-CE3D-ED1E-693A3F41652B}"/>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987DE9DD-6CD8-CDD7-0FF9-63597F1ED7D8}"/>
              </a:ext>
            </a:extLst>
          </p:cNvPr>
          <p:cNvGraphicFramePr>
            <a:graphicFrameLocks noGrp="1"/>
          </p:cNvGraphicFramePr>
          <p:nvPr>
            <p:extLst>
              <p:ext uri="{D42A27DB-BD31-4B8C-83A1-F6EECF244321}">
                <p14:modId xmlns:p14="http://schemas.microsoft.com/office/powerpoint/2010/main" val="2457682030"/>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التعاون مع وزارة الموارد البشرية</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انشاء جمعية شبابية تطوعية</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2024</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2024</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عمل تقرير كامل </a:t>
                      </a:r>
                      <a:r>
                        <a:rPr lang="ar-SA" sz="1400" b="1" kern="1200" dirty="0" err="1">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بتاسيس</a:t>
                      </a: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 الجمعية</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2026</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حوكمة الجمعية</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2024</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العمل على انضمام اكبر قدر من الاشخاص</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2030</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جعل الجمعية ضمن افضل جمعيات منطقة الجوف</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1140420970"/>
      </p:ext>
    </p:extLst>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96DAD-0D49-290A-5910-1740037D838C}"/>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8A35C81F-1F04-10D5-E962-BF2AD21112B1}"/>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3DB80F37-27CE-6F39-E70B-AACDDB0800A0}"/>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6D49E569-1F50-B1A2-6BE1-5171E61D0993}"/>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E0BC5F2D-DD09-FFB7-D37B-60D5DC70C768}"/>
              </a:ext>
            </a:extLst>
          </p:cNvPr>
          <p:cNvGraphicFramePr>
            <a:graphicFrameLocks noGrp="1"/>
          </p:cNvGraphicFramePr>
          <p:nvPr>
            <p:extLst>
              <p:ext uri="{D42A27DB-BD31-4B8C-83A1-F6EECF244321}">
                <p14:modId xmlns:p14="http://schemas.microsoft.com/office/powerpoint/2010/main" val="672805176"/>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err="1">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الانظمام</a:t>
                      </a: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 للدراسة</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العمل على تطوير اولادي</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2026</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التسجيل بحلقات القران</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التسجيل بنادي </a:t>
                      </a:r>
                      <a:r>
                        <a:rPr lang="ar-SA" sz="1400" b="1" kern="1200" dirty="0" err="1">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الكاراتية</a:t>
                      </a: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2026</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2026</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تطوير اللغة الانجليزية</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2027</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2026</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اكتساب مهارات القرن 21</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880391590"/>
      </p:ext>
    </p:extLst>
  </p:cSld>
  <p:clrMapOvr>
    <a:masterClrMapping/>
  </p:clrMapOvr>
  <p:transition spd="slow">
    <p:push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516</TotalTime>
  <Words>611</Words>
  <Application>Microsoft Office PowerPoint</Application>
  <PresentationFormat>شاشة عريضة</PresentationFormat>
  <Paragraphs>165</Paragraphs>
  <Slides>7</Slides>
  <Notes>1</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7</vt:i4>
      </vt:variant>
    </vt:vector>
  </HeadingPairs>
  <TitlesOfParts>
    <vt:vector size="17" baseType="lpstr">
      <vt:lpstr>Aptos</vt:lpstr>
      <vt:lpstr>Arial</vt:lpstr>
      <vt:lpstr>Calibri</vt:lpstr>
      <vt:lpstr>Calibri Light</vt:lpstr>
      <vt:lpstr>GE SS Two Bold</vt:lpstr>
      <vt:lpstr>GE SS Two Light</vt:lpstr>
      <vt:lpstr>Helvetica Neue</vt:lpstr>
      <vt:lpstr>Janna LT</vt:lpstr>
      <vt:lpstr>Times New Roman</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خليل الجوفي</cp:lastModifiedBy>
  <cp:revision>21</cp:revision>
  <dcterms:created xsi:type="dcterms:W3CDTF">2024-07-25T16:29:18Z</dcterms:created>
  <dcterms:modified xsi:type="dcterms:W3CDTF">2025-03-26T01:13:28Z</dcterms:modified>
</cp:coreProperties>
</file>