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1797" r:id="rId2"/>
    <p:sldId id="2107" r:id="rId3"/>
    <p:sldId id="2106" r:id="rId4"/>
    <p:sldId id="2108" r:id="rId5"/>
    <p:sldId id="2109" r:id="rId6"/>
    <p:sldId id="2113" r:id="rId7"/>
    <p:sldId id="2110" r:id="rId8"/>
    <p:sldId id="2111" r:id="rId9"/>
    <p:sldId id="21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256"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DF759-8B0A-40B0-AD70-88767C8F3970}" type="slidenum">
              <a:rPr lang="ar-SA" smtClean="0"/>
              <a:t>7</a:t>
            </a:fld>
            <a:endParaRPr lang="ar-SA"/>
          </a:p>
        </p:txBody>
      </p:sp>
    </p:spTree>
    <p:extLst>
      <p:ext uri="{BB962C8B-B14F-4D97-AF65-F5344CB8AC3E}">
        <p14:creationId xmlns:p14="http://schemas.microsoft.com/office/powerpoint/2010/main" val="216722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rtl="1">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 فيصل بن ثامر سعود الرويلي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452461" y="267998"/>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204977873"/>
              </p:ext>
            </p:extLst>
          </p:nvPr>
        </p:nvGraphicFramePr>
        <p:xfrm>
          <a:off x="752850" y="736969"/>
          <a:ext cx="11113305" cy="6964365"/>
        </p:xfrm>
        <a:graphic>
          <a:graphicData uri="http://schemas.openxmlformats.org/drawingml/2006/table">
            <a:tbl>
              <a:tblPr firstRow="1" bandRow="1">
                <a:tableStyleId>{5C22544A-7EE6-4342-B048-85BDC9FD1C3A}</a:tableStyleId>
              </a:tblPr>
              <a:tblGrid>
                <a:gridCol w="3704435">
                  <a:extLst>
                    <a:ext uri="{9D8B030D-6E8A-4147-A177-3AD203B41FA5}">
                      <a16:colId xmlns:a16="http://schemas.microsoft.com/office/drawing/2014/main" val="872527830"/>
                    </a:ext>
                  </a:extLst>
                </a:gridCol>
                <a:gridCol w="3705640">
                  <a:extLst>
                    <a:ext uri="{9D8B030D-6E8A-4147-A177-3AD203B41FA5}">
                      <a16:colId xmlns:a16="http://schemas.microsoft.com/office/drawing/2014/main" val="1275849387"/>
                    </a:ext>
                  </a:extLst>
                </a:gridCol>
                <a:gridCol w="3703230">
                  <a:extLst>
                    <a:ext uri="{9D8B030D-6E8A-4147-A177-3AD203B41FA5}">
                      <a16:colId xmlns:a16="http://schemas.microsoft.com/office/drawing/2014/main" val="3517509203"/>
                    </a:ext>
                  </a:extLst>
                </a:gridCol>
              </a:tblGrid>
              <a:tr h="663945">
                <a:tc>
                  <a:txBody>
                    <a:bodyPr/>
                    <a:lstStyle/>
                    <a:p>
                      <a:pPr algn="ctr" rtl="1"/>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rtl="1"/>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rtl="1"/>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970228">
                <a:tc>
                  <a:txBody>
                    <a:bodyPr/>
                    <a:lstStyle/>
                    <a:p>
                      <a:pPr algn="ctr" rtl="1"/>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rtl="1"/>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rtl="1"/>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656460">
                <a:tc>
                  <a:txBody>
                    <a:bodyPr/>
                    <a:lstStyle/>
                    <a:p>
                      <a:pPr marL="171450" indent="-171450" algn="r" rtl="1">
                        <a:buFont typeface="Arial" panose="020B0604020202020204" pitchFamily="34" charset="0"/>
                        <a:buChar char="•"/>
                      </a:pPr>
                      <a:r>
                        <a:rPr lang="ar-SA" sz="1000" b="1" dirty="0"/>
                        <a:t>قراءة كتابين متخصصين شهريًا في مجالات الهندسة الكيميائية. </a:t>
                      </a:r>
                    </a:p>
                    <a:p>
                      <a:pPr marL="171450" indent="-171450" algn="r" rtl="1">
                        <a:buFont typeface="Arial" panose="020B0604020202020204" pitchFamily="34" charset="0"/>
                        <a:buChar char="•"/>
                      </a:pPr>
                      <a:r>
                        <a:rPr lang="ar-SA" sz="1000" b="1" dirty="0"/>
                        <a:t>المشاركة في دورة تدريبية واحدة كل شهر تتعلق بالتقنيات الكيميائية الحديثة (مثل المحفزات، المفاعلات، العمليات الفصلية المستخدمة في إنتاج الطاقة النظيفة والهيدروجين).</a:t>
                      </a:r>
                    </a:p>
                    <a:p>
                      <a:pPr marL="171450" indent="-171450" algn="r" rtl="1">
                        <a:buFont typeface="Arial" panose="020B0604020202020204" pitchFamily="34" charset="0"/>
                        <a:buChar char="•"/>
                      </a:pPr>
                      <a:r>
                        <a:rPr lang="ar-SA" sz="1000" b="1" dirty="0"/>
                        <a:t>تلخيص بحث علمي شهريًا عن الابتكارات الحديثة في تطبيقات الهندسة الكيميائية.</a:t>
                      </a:r>
                    </a:p>
                    <a:p>
                      <a:pPr marL="171450" indent="-171450" algn="r" rtl="1">
                        <a:buFont typeface="Arial" panose="020B0604020202020204" pitchFamily="34" charset="0"/>
                        <a:buChar char="•"/>
                      </a:pPr>
                      <a:r>
                        <a:rPr lang="ar-SA" sz="1000" b="1" dirty="0"/>
                        <a:t>إجراء مشروع تطبيقي مصغر أو محاكاة عملية باستخدام برامج هندسية متخصصة مثل </a:t>
                      </a:r>
                      <a:r>
                        <a:rPr lang="en-US" sz="1000" b="1" dirty="0"/>
                        <a:t>Aspen HYSYS.</a:t>
                      </a:r>
                    </a:p>
                    <a:p>
                      <a:pPr marL="0" marR="0" algn="ctr" defTabSz="914400" rtl="1" eaLnBrk="1" latinLnBrk="0" hangingPunct="1">
                        <a:lnSpc>
                          <a:spcPct val="100000"/>
                        </a:lnSpc>
                        <a:spcBef>
                          <a:spcPts val="0"/>
                        </a:spcBef>
                        <a:spcAft>
                          <a:spcPts val="1000"/>
                        </a:spcAft>
                      </a:pPr>
                      <a:endParaRPr lang="ar-SA"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000" b="1" dirty="0"/>
                        <a:t>تعزيز معرفتي العلمية والمهنية في تخصصي (الهندسة الكيميائية)، مع التركيز على التطبيقات الحديثة في الطاقة النظيفة والهيدروجين الأخضر.</a:t>
                      </a: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dirty="0"/>
                        <a:t>المتعلم</a:t>
                      </a:r>
                      <a:endParaRPr lang="en-US" sz="1000" b="1"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656460">
                <a:tc>
                  <a:txBody>
                    <a:bodyPr/>
                    <a:lstStyle/>
                    <a:p>
                      <a:pPr marL="171450" marR="0" indent="-171450" algn="r" defTabSz="914400" rtl="1" eaLnBrk="1" latinLnBrk="0" hangingPunct="1">
                        <a:lnSpc>
                          <a:spcPct val="115000"/>
                        </a:lnSpc>
                        <a:spcBef>
                          <a:spcPts val="0"/>
                        </a:spcBef>
                        <a:spcAft>
                          <a:spcPts val="1000"/>
                        </a:spcAft>
                        <a:buFont typeface="Arial" panose="020B0604020202020204" pitchFamily="34" charset="0"/>
                        <a:buChar char="•"/>
                      </a:pPr>
                      <a:r>
                        <a:rPr lang="ar-SA" sz="1000" b="1" kern="1200" dirty="0">
                          <a:solidFill>
                            <a:schemeClr val="tx1"/>
                          </a:solidFill>
                          <a:latin typeface="Janna LT" pitchFamily="2" charset="-78"/>
                          <a:ea typeface="+mn-ea"/>
                          <a:cs typeface="Janna LT" pitchFamily="2" charset="-78"/>
                        </a:rPr>
                        <a:t>حضور دورة تدريبية عن إدارة المشاريع الاحترافية (</a:t>
                      </a:r>
                      <a:r>
                        <a:rPr lang="en-US" sz="1000" b="1" kern="1200" dirty="0">
                          <a:solidFill>
                            <a:schemeClr val="tx1"/>
                          </a:solidFill>
                          <a:latin typeface="Janna LT" pitchFamily="2" charset="-78"/>
                          <a:ea typeface="+mn-ea"/>
                          <a:cs typeface="Janna LT" pitchFamily="2" charset="-78"/>
                        </a:rPr>
                        <a:t>PMP</a:t>
                      </a:r>
                      <a:r>
                        <a:rPr lang="ar-SA" sz="1000" b="1" kern="1200" dirty="0">
                          <a:solidFill>
                            <a:schemeClr val="tx1"/>
                          </a:solidFill>
                          <a:latin typeface="Janna LT" pitchFamily="2" charset="-78"/>
                          <a:ea typeface="+mn-ea"/>
                          <a:cs typeface="Janna LT" pitchFamily="2" charset="-78"/>
                        </a:rPr>
                        <a:t>).</a:t>
                      </a:r>
                      <a:endParaRPr lang="en-US" sz="1000" b="1" kern="1200" dirty="0">
                        <a:solidFill>
                          <a:schemeClr val="tx1"/>
                        </a:solidFill>
                        <a:latin typeface="Janna LT" pitchFamily="2" charset="-78"/>
                        <a:ea typeface="+mn-ea"/>
                        <a:cs typeface="Janna LT" pitchFamily="2" charset="-78"/>
                      </a:endParaRPr>
                    </a:p>
                    <a:p>
                      <a:pPr marL="171450" marR="0" indent="-171450" algn="r" defTabSz="914400" rtl="1" eaLnBrk="1" latinLnBrk="0" hangingPunct="1">
                        <a:lnSpc>
                          <a:spcPct val="115000"/>
                        </a:lnSpc>
                        <a:spcBef>
                          <a:spcPts val="0"/>
                        </a:spcBef>
                        <a:spcAft>
                          <a:spcPts val="1000"/>
                        </a:spcAft>
                        <a:buFont typeface="Arial" panose="020B0604020202020204" pitchFamily="34" charset="0"/>
                        <a:buChar char="•"/>
                      </a:pPr>
                      <a:r>
                        <a:rPr lang="en-US" sz="1000" b="1" kern="1200" dirty="0">
                          <a:solidFill>
                            <a:schemeClr val="tx1"/>
                          </a:solidFill>
                          <a:latin typeface="Janna LT" pitchFamily="2" charset="-78"/>
                          <a:ea typeface="+mn-ea"/>
                          <a:cs typeface="Janna LT" pitchFamily="2" charset="-78"/>
                        </a:rPr>
                        <a:t>•</a:t>
                      </a:r>
                      <a:r>
                        <a:rPr lang="ar-SA" sz="1000" b="1" kern="1200" dirty="0">
                          <a:solidFill>
                            <a:schemeClr val="tx1"/>
                          </a:solidFill>
                          <a:latin typeface="Janna LT" pitchFamily="2" charset="-78"/>
                          <a:ea typeface="+mn-ea"/>
                          <a:cs typeface="Janna LT" pitchFamily="2" charset="-78"/>
                        </a:rPr>
                        <a:t>تقييم شهري لسير مشروع التخرج وتحديد النقاط التي تحتاج إلى تطوير وتحسين في إدارتي وتنظيمي.</a:t>
                      </a:r>
                    </a:p>
                    <a:p>
                      <a:pPr marL="0" marR="0" indent="0" algn="ctr" defTabSz="914400" rtl="1" eaLnBrk="1" latinLnBrk="0" hangingPunct="1">
                        <a:lnSpc>
                          <a:spcPct val="115000"/>
                        </a:lnSpc>
                        <a:spcBef>
                          <a:spcPts val="0"/>
                        </a:spcBef>
                        <a:spcAft>
                          <a:spcPts val="1000"/>
                        </a:spcAft>
                        <a:buFont typeface="Arial" panose="020B0604020202020204" pitchFamily="34" charset="0"/>
                        <a:buNone/>
                      </a:pPr>
                      <a:endParaRPr lang="ar-SA"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000" b="1" kern="1200" dirty="0">
                          <a:solidFill>
                            <a:schemeClr val="tx1"/>
                          </a:solidFill>
                          <a:latin typeface="Janna LT" pitchFamily="2" charset="-78"/>
                          <a:ea typeface="+mn-ea"/>
                          <a:cs typeface="Janna LT" pitchFamily="2" charset="-78"/>
                        </a:rPr>
                        <a:t>   تطوير مهاراتي في إدارة المشاريع وتنظيم المهام بفعالية واحترافية أكبر.</a:t>
                      </a: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منظم </a:t>
                      </a:r>
                      <a:endParaRPr lang="en-US" sz="1000" b="1"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656460">
                <a:tc>
                  <a:txBody>
                    <a:bodyPr/>
                    <a:lstStyle/>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تخصيص جلسة أسبوعية للتفكير والتأمل الشخصي مع كتابة ملاحظاتي حولها.</a:t>
                      </a:r>
                    </a:p>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النقاش مرتين شهريًا مع مختص أو مرشد أكاديمي لمناقشة أفكاري واتخاذ قرارات فعالة.</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تقوية قدراتي في التفكير الاستراتيجي، واتخاذ القرارات بشكل أوضح وأسرع.</a:t>
                      </a: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التفكير العميق</a:t>
                      </a:r>
                      <a:endParaRPr lang="en-US" sz="10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656460">
                <a:tc>
                  <a:txBody>
                    <a:bodyPr/>
                    <a:lstStyle/>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تخصيص وقت (مرة كل أسبوعين) للتفكير الذاتي والتأمل في مواقفي الحياتية والمهنية والتأكد من توافقها مع قيمي.</a:t>
                      </a:r>
                    </a:p>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اختيار شخصية قيادية ناجحة ذات قيم واضحة، وقراءة سيرتها الذاتية أو مشاهدة لقاءاتها للاستفادة من تجربتها بشكل عملي.</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dirty="0"/>
                        <a:t>تعزيز تطبيق قيمي الشخصية والمهنية في حياتي اليومية والمهنية.</a:t>
                      </a: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القيم والمبادئ الثابتة</a:t>
                      </a:r>
                      <a:endParaRPr lang="en-US" sz="10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656460">
                <a:tc>
                  <a:txBody>
                    <a:bodyPr/>
                    <a:lstStyle/>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تحديد فترات يومية ثابتة (ساعتين على الأقل) للعمل المركز دون استخدام الهاتف أو وسائل التواصل الاجتماعي.</a:t>
                      </a:r>
                    </a:p>
                    <a:p>
                      <a:pPr marL="171450" marR="0" lvl="0" indent="-171450" algn="r" defTabSz="914400" rtl="1" eaLnBrk="1" fontAlgn="auto" latinLnBrk="0" hangingPunct="1">
                        <a:lnSpc>
                          <a:spcPct val="115000"/>
                        </a:lnSpc>
                        <a:spcBef>
                          <a:spcPts val="0"/>
                        </a:spcBef>
                        <a:spcAft>
                          <a:spcPts val="1000"/>
                        </a:spcAft>
                        <a:buClrTx/>
                        <a:buSzTx/>
                        <a:buFont typeface="Arial" panose="020B0604020202020204" pitchFamily="34" charset="0"/>
                        <a:buChar char="•"/>
                        <a:tabLst/>
                        <a:defRPr/>
                      </a:pPr>
                      <a:r>
                        <a:rPr lang="ar-SA" sz="1000" b="1" kern="1200" dirty="0">
                          <a:solidFill>
                            <a:schemeClr val="tx1"/>
                          </a:solidFill>
                          <a:latin typeface="Janna LT" pitchFamily="2" charset="-78"/>
                          <a:ea typeface="+mn-ea"/>
                          <a:cs typeface="Janna LT" pitchFamily="2" charset="-78"/>
                        </a:rPr>
                        <a:t>كتابة قائمة مهام يومية واضحة ومحددة ومتابعتها وإنجازها حسب أولوياتها بشكل يومي</a:t>
                      </a:r>
                    </a:p>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زيادة قدرتي على التركيز أثناء المهام اليومية لتحقيق الأهداف بسرعة وكفاءة أعلى.</a:t>
                      </a:r>
                      <a:endParaRPr lang="en-US" sz="10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00" b="1" kern="1200" dirty="0">
                          <a:solidFill>
                            <a:schemeClr val="tx1"/>
                          </a:solidFill>
                          <a:latin typeface="Janna LT" pitchFamily="2" charset="-78"/>
                          <a:ea typeface="+mn-ea"/>
                          <a:cs typeface="Janna LT" pitchFamily="2" charset="-78"/>
                        </a:rPr>
                        <a:t>التركيز العالي</a:t>
                      </a:r>
                      <a:endParaRPr lang="en-US" sz="10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156024227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 تعزيز مهارات المذاكرة الفعالة والتفوق الدراسي.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التخرج بمرتبة الشرف الأولى بمعدل لا يقل عن 4.75.</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1400" dirty="0"/>
                        <a:t> تحسين إدارة الوقت للدراسة والمراجعة اليومية</a:t>
                      </a:r>
                      <a:br>
                        <a:rPr lang="ar-SA" sz="1400" dirty="0"/>
                      </a:br>
                      <a:endParaRPr lang="ar-S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 تنظيم جدول يومي وأسبوعي واضح للمذاكرة ومراجعة المواد بشكل مستمر.</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377865868"/>
              </p:ext>
            </p:extLst>
          </p:nvPr>
        </p:nvGraphicFramePr>
        <p:xfrm>
          <a:off x="540258" y="1063063"/>
          <a:ext cx="10355102" cy="543437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سبتمبر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فبراير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 التسجيل وحضور 3 دورات متخصصة في برامج النمذجة والمحاكاة (مثل: </a:t>
                      </a:r>
                      <a:r>
                        <a:rPr lang="en-US" sz="1400" dirty="0"/>
                        <a:t>Aspen HYSYS </a:t>
                      </a:r>
                      <a:r>
                        <a:rPr lang="ar-SA" sz="1400" dirty="0"/>
                        <a:t>و</a:t>
                      </a:r>
                      <a:r>
                        <a:rPr lang="en-US" sz="1400" dirty="0"/>
                        <a:t>MATLAB</a:t>
                      </a:r>
                      <a:r>
                        <a:rPr lang="ar-SA" sz="1400" dirty="0"/>
                        <a:t> )</a:t>
                      </a:r>
                      <a:br>
                        <a:rPr lang="en-US" sz="1400" dirty="0"/>
                      </a:b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تطوير مهارات النمذجة والمحاكاة. </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سبتمبر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فبراير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تنفيذ مشروع عملي واحد على الأقل باستخدام هذه البرامج لتطبيق ما تعلمته من الدورات بشكل فعلي.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1460567861"/>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أكتوبر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سبتمبر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التسجيل في الاختبار وتحديد موعد واضح.</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اجتياز اختبار أساسيات الهندسة </a:t>
                      </a: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.(FE)</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سبتمبر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فبراير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البدء في دراسة المنهج الخاص بالاختبار بشكل منتظم (ساعتين يوميًا).</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سبتمبر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ابريل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إجراء اختبارات تجريبية كل شهر.</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ar-S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F94F4543-D61A-A5C5-C446-2D2F7108428F}"/>
              </a:ext>
            </a:extLst>
          </p:cNvPr>
          <p:cNvGraphicFramePr>
            <a:graphicFrameLocks noGrp="1"/>
          </p:cNvGraphicFramePr>
          <p:nvPr>
            <p:extLst>
              <p:ext uri="{D42A27DB-BD31-4B8C-83A1-F6EECF244321}">
                <p14:modId xmlns:p14="http://schemas.microsoft.com/office/powerpoint/2010/main" val="159458908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يونيو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تحضير الوثائق المطلوبة لتقديم الطلب فور التخرج إن شاء الله.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just"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الحصول على شهادة الاعتماد كمهندس كيميائي من الهيئة السعودية للمهندسين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يوليو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يونيو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تقديم الطلب رسميًا للهيئة السعودية للمهندسين ومتابعة إجراءات الاعتماد.</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ar-S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47026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106288377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نوفمبر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التسجيل في دورة مكثفة للآيلتس.</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اجتياز اختبار الآيلتس </a:t>
                      </a: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IELTS</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نوفمبر 2025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 إجراء اختبارات تجريبية كل شهر.</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ديسمبر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نوفمبر 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تحديد موعد الاختبار الرسمي بعد ستة أشهر.</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ar-S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404963490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التسجيل في دورة متخصصة لمهارات التقديم.</a:t>
                      </a:r>
                      <a:br>
                        <a:rPr lang="ar-SA" sz="1400" dirty="0"/>
                      </a:b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مهارات العرض والتقديم من خلال دورة تدريبية و3 عروض خلال 4 أشهر.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تقديم عرض تدريبي شهريًا (داخل الجامعة أو في فعاليات خارجية).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57C1A752-DA4B-F0CC-0D89-70C902375D23}"/>
              </a:ext>
            </a:extLst>
          </p:cNvPr>
          <p:cNvGraphicFramePr>
            <a:graphicFrameLocks noGrp="1"/>
          </p:cNvGraphicFramePr>
          <p:nvPr>
            <p:extLst>
              <p:ext uri="{D42A27DB-BD31-4B8C-83A1-F6EECF244321}">
                <p14:modId xmlns:p14="http://schemas.microsoft.com/office/powerpoint/2010/main" val="1513027367"/>
              </p:ext>
            </p:extLst>
          </p:nvPr>
        </p:nvGraphicFramePr>
        <p:xfrm>
          <a:off x="540258" y="1063063"/>
          <a:ext cx="10355102" cy="5428711"/>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تحديث وإكمال المعلومات الأساسية والاحترافية في حسابي بشكل يعكس مهاراتي وتخصصي بوضوح.</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تحديث وتفعيل حساب </a:t>
                      </a:r>
                      <a:r>
                        <a:rPr lang="en-US" sz="1400" dirty="0"/>
                        <a:t>LinkedIn</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متابعة شخصيات قيادية ومؤثرة في مجال الهندسة الكيميائية والتفاعل معهم.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يناير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متابعة حسابات شركات كبرى متخصصة في مجال الهندسة الكيميائية بشكل أسبوعي للاطلاع على آخر المستجدات وفرص العمل.</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351646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886</TotalTime>
  <Words>1016</Words>
  <Application>Microsoft Office PowerPoint</Application>
  <PresentationFormat>Widescreen</PresentationFormat>
  <Paragraphs>176</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فيصل بن ثامر بن سعود المرعضي الرويلي</cp:lastModifiedBy>
  <cp:revision>22</cp:revision>
  <dcterms:created xsi:type="dcterms:W3CDTF">2024-07-25T16:29:18Z</dcterms:created>
  <dcterms:modified xsi:type="dcterms:W3CDTF">2025-03-27T06:26:43Z</dcterms:modified>
</cp:coreProperties>
</file>