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1797" r:id="rId2"/>
    <p:sldId id="2107" r:id="rId3"/>
    <p:sldId id="2106" r:id="rId4"/>
    <p:sldId id="2108" r:id="rId5"/>
    <p:sldId id="2109" r:id="rId6"/>
    <p:sldId id="2110" r:id="rId7"/>
    <p:sldId id="2111"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4AD48"/>
    <a:srgbClr val="1B677F"/>
    <a:srgbClr val="1C1542"/>
    <a:srgbClr val="A435FE"/>
    <a:srgbClr val="8A888F"/>
    <a:srgbClr val="1BB3C4"/>
    <a:srgbClr val="11093B"/>
    <a:srgbClr val="E7A722"/>
    <a:srgbClr val="92C740"/>
    <a:srgbClr val="0A0E5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704036C-C871-46E0-8DCE-1C8B1E971FF6}" v="8" dt="2025-03-22T22:53:05.84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p:cViewPr varScale="1">
        <p:scale>
          <a:sx n="85" d="100"/>
          <a:sy n="85" d="100"/>
        </p:scale>
        <p:origin x="590"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 Id="rId14"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ar-SA"/>
          </a:p>
        </p:txBody>
      </p:sp>
      <p:sp>
        <p:nvSpPr>
          <p:cNvPr id="3" name="عنصر نائب للتاريخ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DA25CE3C-4F24-465F-ABA9-30B06FBEF4C0}" type="datetimeFigureOut">
              <a:rPr lang="ar-SA" smtClean="0"/>
              <a:t>28/09/46</a:t>
            </a:fld>
            <a:endParaRPr lang="ar-SA"/>
          </a:p>
        </p:txBody>
      </p:sp>
      <p:sp>
        <p:nvSpPr>
          <p:cNvPr id="4" name="عنصر نائب لصورة الشريحة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ar-SA"/>
          </a:p>
        </p:txBody>
      </p:sp>
      <p:sp>
        <p:nvSpPr>
          <p:cNvPr id="5" name="عنصر نائب للملاحظا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6" name="عنصر نائب للتذييل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ar-SA"/>
          </a:p>
        </p:txBody>
      </p:sp>
      <p:sp>
        <p:nvSpPr>
          <p:cNvPr id="7" name="عنصر نائب لرقم الشريحة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043DF759-8B0A-40B0-AD70-88767C8F3970}" type="slidenum">
              <a:rPr lang="ar-SA" smtClean="0"/>
              <a:t>‹#›</a:t>
            </a:fld>
            <a:endParaRPr lang="ar-SA"/>
          </a:p>
        </p:txBody>
      </p:sp>
    </p:spTree>
    <p:extLst>
      <p:ext uri="{BB962C8B-B14F-4D97-AF65-F5344CB8AC3E}">
        <p14:creationId xmlns:p14="http://schemas.microsoft.com/office/powerpoint/2010/main" val="112062136"/>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A" dirty="0"/>
          </a:p>
        </p:txBody>
      </p:sp>
      <p:sp>
        <p:nvSpPr>
          <p:cNvPr id="4" name="Slide Number Placeholder 3"/>
          <p:cNvSpPr>
            <a:spLocks noGrp="1"/>
          </p:cNvSpPr>
          <p:nvPr>
            <p:ph type="sldNum" sz="quarter" idx="5"/>
          </p:nvPr>
        </p:nvSpPr>
        <p:spPr/>
        <p:txBody>
          <a:bodyPr/>
          <a:lstStyle/>
          <a:p>
            <a:fld id="{E502A053-9E28-4D4C-B446-3C2814735BD1}" type="slidenum">
              <a:rPr lang="en-US" smtClean="0"/>
              <a:t>1</a:t>
            </a:fld>
            <a:endParaRPr lang="en-US"/>
          </a:p>
        </p:txBody>
      </p:sp>
    </p:spTree>
    <p:extLst>
      <p:ext uri="{BB962C8B-B14F-4D97-AF65-F5344CB8AC3E}">
        <p14:creationId xmlns:p14="http://schemas.microsoft.com/office/powerpoint/2010/main" val="40099863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77FCCE4-E5B8-4827-BBF9-96AA96485A88}" type="datetimeFigureOut">
              <a:rPr lang="en-US" smtClean="0"/>
              <a:t>3/27/2025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5C9119-0469-431D-BE00-7E3AF7536024}" type="slidenum">
              <a:rPr lang="en-US" smtClean="0"/>
              <a:t>‹#›</a:t>
            </a:fld>
            <a:endParaRPr lang="en-US"/>
          </a:p>
        </p:txBody>
      </p:sp>
    </p:spTree>
    <p:extLst>
      <p:ext uri="{BB962C8B-B14F-4D97-AF65-F5344CB8AC3E}">
        <p14:creationId xmlns:p14="http://schemas.microsoft.com/office/powerpoint/2010/main" val="35404083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77FCCE4-E5B8-4827-BBF9-96AA96485A88}" type="datetimeFigureOut">
              <a:rPr lang="en-US" smtClean="0"/>
              <a:t>3/27/2025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5C9119-0469-431D-BE00-7E3AF7536024}" type="slidenum">
              <a:rPr lang="en-US" smtClean="0"/>
              <a:t>‹#›</a:t>
            </a:fld>
            <a:endParaRPr lang="en-US"/>
          </a:p>
        </p:txBody>
      </p:sp>
    </p:spTree>
    <p:extLst>
      <p:ext uri="{BB962C8B-B14F-4D97-AF65-F5344CB8AC3E}">
        <p14:creationId xmlns:p14="http://schemas.microsoft.com/office/powerpoint/2010/main" val="4714241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77FCCE4-E5B8-4827-BBF9-96AA96485A88}" type="datetimeFigureOut">
              <a:rPr lang="en-US" smtClean="0"/>
              <a:t>3/27/2025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5C9119-0469-431D-BE00-7E3AF7536024}" type="slidenum">
              <a:rPr lang="en-US" smtClean="0"/>
              <a:t>‹#›</a:t>
            </a:fld>
            <a:endParaRPr lang="en-US"/>
          </a:p>
        </p:txBody>
      </p:sp>
    </p:spTree>
    <p:extLst>
      <p:ext uri="{BB962C8B-B14F-4D97-AF65-F5344CB8AC3E}">
        <p14:creationId xmlns:p14="http://schemas.microsoft.com/office/powerpoint/2010/main" val="33148032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5844315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77FCCE4-E5B8-4827-BBF9-96AA96485A88}" type="datetimeFigureOut">
              <a:rPr lang="en-US" smtClean="0"/>
              <a:t>3/27/2025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5C9119-0469-431D-BE00-7E3AF7536024}" type="slidenum">
              <a:rPr lang="en-US" smtClean="0"/>
              <a:t>‹#›</a:t>
            </a:fld>
            <a:endParaRPr lang="en-US"/>
          </a:p>
        </p:txBody>
      </p:sp>
    </p:spTree>
    <p:extLst>
      <p:ext uri="{BB962C8B-B14F-4D97-AF65-F5344CB8AC3E}">
        <p14:creationId xmlns:p14="http://schemas.microsoft.com/office/powerpoint/2010/main" val="18980951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77FCCE4-E5B8-4827-BBF9-96AA96485A88}" type="datetimeFigureOut">
              <a:rPr lang="en-US" smtClean="0"/>
              <a:t>3/27/2025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5C9119-0469-431D-BE00-7E3AF7536024}" type="slidenum">
              <a:rPr lang="en-US" smtClean="0"/>
              <a:t>‹#›</a:t>
            </a:fld>
            <a:endParaRPr lang="en-US"/>
          </a:p>
        </p:txBody>
      </p:sp>
    </p:spTree>
    <p:extLst>
      <p:ext uri="{BB962C8B-B14F-4D97-AF65-F5344CB8AC3E}">
        <p14:creationId xmlns:p14="http://schemas.microsoft.com/office/powerpoint/2010/main" val="40620479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77FCCE4-E5B8-4827-BBF9-96AA96485A88}" type="datetimeFigureOut">
              <a:rPr lang="en-US" smtClean="0"/>
              <a:t>3/27/2025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5C9119-0469-431D-BE00-7E3AF7536024}" type="slidenum">
              <a:rPr lang="en-US" smtClean="0"/>
              <a:t>‹#›</a:t>
            </a:fld>
            <a:endParaRPr lang="en-US"/>
          </a:p>
        </p:txBody>
      </p:sp>
    </p:spTree>
    <p:extLst>
      <p:ext uri="{BB962C8B-B14F-4D97-AF65-F5344CB8AC3E}">
        <p14:creationId xmlns:p14="http://schemas.microsoft.com/office/powerpoint/2010/main" val="19612177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77FCCE4-E5B8-4827-BBF9-96AA96485A88}" type="datetimeFigureOut">
              <a:rPr lang="en-US" smtClean="0"/>
              <a:t>3/27/2025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55C9119-0469-431D-BE00-7E3AF7536024}" type="slidenum">
              <a:rPr lang="en-US" smtClean="0"/>
              <a:t>‹#›</a:t>
            </a:fld>
            <a:endParaRPr lang="en-US"/>
          </a:p>
        </p:txBody>
      </p:sp>
    </p:spTree>
    <p:extLst>
      <p:ext uri="{BB962C8B-B14F-4D97-AF65-F5344CB8AC3E}">
        <p14:creationId xmlns:p14="http://schemas.microsoft.com/office/powerpoint/2010/main" val="39534076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77FCCE4-E5B8-4827-BBF9-96AA96485A88}" type="datetimeFigureOut">
              <a:rPr lang="en-US" smtClean="0"/>
              <a:t>3/27/2025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55C9119-0469-431D-BE00-7E3AF7536024}" type="slidenum">
              <a:rPr lang="en-US" smtClean="0"/>
              <a:t>‹#›</a:t>
            </a:fld>
            <a:endParaRPr lang="en-US"/>
          </a:p>
        </p:txBody>
      </p:sp>
    </p:spTree>
    <p:extLst>
      <p:ext uri="{BB962C8B-B14F-4D97-AF65-F5344CB8AC3E}">
        <p14:creationId xmlns:p14="http://schemas.microsoft.com/office/powerpoint/2010/main" val="42935258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77FCCE4-E5B8-4827-BBF9-96AA96485A88}" type="datetimeFigureOut">
              <a:rPr lang="en-US" smtClean="0"/>
              <a:t>3/27/2025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55C9119-0469-431D-BE00-7E3AF7536024}" type="slidenum">
              <a:rPr lang="en-US" smtClean="0"/>
              <a:t>‹#›</a:t>
            </a:fld>
            <a:endParaRPr lang="en-US"/>
          </a:p>
        </p:txBody>
      </p:sp>
    </p:spTree>
    <p:extLst>
      <p:ext uri="{BB962C8B-B14F-4D97-AF65-F5344CB8AC3E}">
        <p14:creationId xmlns:p14="http://schemas.microsoft.com/office/powerpoint/2010/main" val="42293041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77FCCE4-E5B8-4827-BBF9-96AA96485A88}" type="datetimeFigureOut">
              <a:rPr lang="en-US" smtClean="0"/>
              <a:t>3/27/2025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5C9119-0469-431D-BE00-7E3AF7536024}" type="slidenum">
              <a:rPr lang="en-US" smtClean="0"/>
              <a:t>‹#›</a:t>
            </a:fld>
            <a:endParaRPr lang="en-US"/>
          </a:p>
        </p:txBody>
      </p:sp>
    </p:spTree>
    <p:extLst>
      <p:ext uri="{BB962C8B-B14F-4D97-AF65-F5344CB8AC3E}">
        <p14:creationId xmlns:p14="http://schemas.microsoft.com/office/powerpoint/2010/main" val="23774791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77FCCE4-E5B8-4827-BBF9-96AA96485A88}" type="datetimeFigureOut">
              <a:rPr lang="en-US" smtClean="0"/>
              <a:t>3/27/2025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5C9119-0469-431D-BE00-7E3AF7536024}" type="slidenum">
              <a:rPr lang="en-US" smtClean="0"/>
              <a:t>‹#›</a:t>
            </a:fld>
            <a:endParaRPr lang="en-US"/>
          </a:p>
        </p:txBody>
      </p:sp>
    </p:spTree>
    <p:extLst>
      <p:ext uri="{BB962C8B-B14F-4D97-AF65-F5344CB8AC3E}">
        <p14:creationId xmlns:p14="http://schemas.microsoft.com/office/powerpoint/2010/main" val="20948273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7FCCE4-E5B8-4827-BBF9-96AA96485A88}" type="datetimeFigureOut">
              <a:rPr lang="en-US" smtClean="0"/>
              <a:t>3/27/2025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5C9119-0469-431D-BE00-7E3AF7536024}" type="slidenum">
              <a:rPr lang="en-US" smtClean="0"/>
              <a:t>‹#›</a:t>
            </a:fld>
            <a:endParaRPr lang="en-US"/>
          </a:p>
        </p:txBody>
      </p:sp>
    </p:spTree>
    <p:extLst>
      <p:ext uri="{BB962C8B-B14F-4D97-AF65-F5344CB8AC3E}">
        <p14:creationId xmlns:p14="http://schemas.microsoft.com/office/powerpoint/2010/main" val="5063511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990A3B87-DA19-5B06-B6AE-E6E4B2FDCE34}"/>
              </a:ext>
            </a:extLst>
          </p:cNvPr>
          <p:cNvSpPr/>
          <p:nvPr/>
        </p:nvSpPr>
        <p:spPr>
          <a:xfrm>
            <a:off x="1" y="446"/>
            <a:ext cx="12191206" cy="11428512"/>
          </a:xfrm>
          <a:prstGeom prst="rect">
            <a:avLst/>
          </a:prstGeom>
          <a:gradFill>
            <a:gsLst>
              <a:gs pos="0">
                <a:srgbClr val="A434FF"/>
              </a:gs>
              <a:gs pos="75000">
                <a:srgbClr val="110939"/>
              </a:gs>
              <a:gs pos="99000">
                <a:srgbClr val="110939"/>
              </a:gs>
            </a:gsLst>
            <a:lin ang="5400000" scaled="1"/>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A" sz="900"/>
          </a:p>
        </p:txBody>
      </p:sp>
      <p:pic>
        <p:nvPicPr>
          <p:cNvPr id="3" name="Picture 2" descr="A group of black figures&#10;&#10;Description automatically generated">
            <a:extLst>
              <a:ext uri="{FF2B5EF4-FFF2-40B4-BE49-F238E27FC236}">
                <a16:creationId xmlns:a16="http://schemas.microsoft.com/office/drawing/2014/main" id="{8ACB5527-B2EB-E19C-F0E7-02D8F6F6750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3" y="446"/>
            <a:ext cx="12190412" cy="6857107"/>
          </a:xfrm>
          <a:prstGeom prst="rect">
            <a:avLst/>
          </a:prstGeom>
        </p:spPr>
      </p:pic>
      <p:sp>
        <p:nvSpPr>
          <p:cNvPr id="25" name="TextBox 24">
            <a:extLst>
              <a:ext uri="{FF2B5EF4-FFF2-40B4-BE49-F238E27FC236}">
                <a16:creationId xmlns:a16="http://schemas.microsoft.com/office/drawing/2014/main" id="{ABDC2006-B2FC-514A-7A3A-8642012E9E5F}"/>
              </a:ext>
            </a:extLst>
          </p:cNvPr>
          <p:cNvSpPr txBox="1"/>
          <p:nvPr/>
        </p:nvSpPr>
        <p:spPr>
          <a:xfrm>
            <a:off x="375509" y="786595"/>
            <a:ext cx="1724874" cy="830868"/>
          </a:xfrm>
          <a:prstGeom prst="rect">
            <a:avLst/>
          </a:prstGeom>
          <a:noFill/>
        </p:spPr>
        <p:txBody>
          <a:bodyPr wrap="square" rtlCol="0" anchor="ctr">
            <a:spAutoFit/>
          </a:bodyPr>
          <a:lstStyle/>
          <a:p>
            <a:pPr algn="ctr"/>
            <a:r>
              <a:rPr lang="en-US" sz="4799" b="1" dirty="0">
                <a:solidFill>
                  <a:srgbClr val="E6E9EE"/>
                </a:solidFill>
                <a:latin typeface="Helvetica Neue" panose="02000503000000020004" pitchFamily="2" charset="0"/>
                <a:ea typeface="Helvetica Neue" panose="02000503000000020004" pitchFamily="2" charset="0"/>
                <a:cs typeface="Helvetica Neue" panose="02000503000000020004" pitchFamily="2" charset="0"/>
              </a:rPr>
              <a:t>2025</a:t>
            </a:r>
          </a:p>
        </p:txBody>
      </p:sp>
      <p:sp>
        <p:nvSpPr>
          <p:cNvPr id="27" name="object 8">
            <a:extLst>
              <a:ext uri="{FF2B5EF4-FFF2-40B4-BE49-F238E27FC236}">
                <a16:creationId xmlns:a16="http://schemas.microsoft.com/office/drawing/2014/main" id="{E2ED2E6F-EA6C-A7A1-B06D-A0F0286F6B90}"/>
              </a:ext>
            </a:extLst>
          </p:cNvPr>
          <p:cNvSpPr txBox="1">
            <a:spLocks/>
          </p:cNvSpPr>
          <p:nvPr/>
        </p:nvSpPr>
        <p:spPr>
          <a:xfrm>
            <a:off x="7734278" y="2033241"/>
            <a:ext cx="2563739" cy="1243672"/>
          </a:xfrm>
          <a:prstGeom prst="rect">
            <a:avLst/>
          </a:prstGeom>
        </p:spPr>
        <p:txBody>
          <a:bodyPr vert="horz" wrap="square" lIns="0" tIns="12698" rIns="0" bIns="0" rtlCol="0">
            <a:spAutoFit/>
          </a:bodyPr>
          <a:lst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a:lstStyle>
          <a:p>
            <a:pPr marL="12697" algn="justLow">
              <a:lnSpc>
                <a:spcPct val="100000"/>
              </a:lnSpc>
              <a:spcBef>
                <a:spcPts val="100"/>
              </a:spcBef>
            </a:pPr>
            <a:r>
              <a:rPr lang="ar-SA" sz="3999" b="1" dirty="0">
                <a:solidFill>
                  <a:srgbClr val="E6E9EE"/>
                </a:solidFill>
                <a:latin typeface="GE SS Two Bold" panose="020A0503020102020204" pitchFamily="18" charset="-78"/>
                <a:ea typeface="GE SS Two Bold" panose="020A0503020102020204" pitchFamily="18" charset="-78"/>
                <a:cs typeface="GE SS Two Bold" panose="020A0503020102020204" pitchFamily="18" charset="-78"/>
              </a:rPr>
              <a:t>الخطة القيادية</a:t>
            </a:r>
            <a:endParaRPr lang="en-GB" sz="3999" b="1" dirty="0">
              <a:solidFill>
                <a:srgbClr val="E6E9EE"/>
              </a:solidFill>
              <a:latin typeface="GE SS Two Bold" panose="020A0503020102020204" pitchFamily="18" charset="-78"/>
              <a:ea typeface="GE SS Two Bold" panose="020A0503020102020204" pitchFamily="18" charset="-78"/>
              <a:cs typeface="GE SS Two Bold" panose="020A0503020102020204" pitchFamily="18" charset="-78"/>
            </a:endParaRPr>
          </a:p>
        </p:txBody>
      </p:sp>
      <p:sp>
        <p:nvSpPr>
          <p:cNvPr id="73" name="Oval 72">
            <a:extLst>
              <a:ext uri="{FF2B5EF4-FFF2-40B4-BE49-F238E27FC236}">
                <a16:creationId xmlns:a16="http://schemas.microsoft.com/office/drawing/2014/main" id="{97366585-D53F-D0FA-1E00-0431CB55D423}"/>
              </a:ext>
            </a:extLst>
          </p:cNvPr>
          <p:cNvSpPr/>
          <p:nvPr/>
        </p:nvSpPr>
        <p:spPr>
          <a:xfrm>
            <a:off x="3444880" y="2372366"/>
            <a:ext cx="2988667" cy="2988667"/>
          </a:xfrm>
          <a:prstGeom prst="ellipse">
            <a:avLst/>
          </a:prstGeom>
          <a:noFill/>
          <a:ln w="38100">
            <a:gradFill flip="none" rotWithShape="1">
              <a:gsLst>
                <a:gs pos="0">
                  <a:srgbClr val="A434FF"/>
                </a:gs>
                <a:gs pos="66000">
                  <a:srgbClr val="A434FF"/>
                </a:gs>
                <a:gs pos="100000">
                  <a:schemeClr val="tx1">
                    <a:lumMod val="10000"/>
                    <a:lumOff val="90000"/>
                  </a:schemeClr>
                </a:gs>
              </a:gsLst>
              <a:path path="rect">
                <a:fillToRect l="100000" t="100000"/>
              </a:path>
              <a:tileRect r="-100000" b="-100000"/>
            </a:gradFill>
          </a:ln>
          <a:effectLst>
            <a:outerShdw blurRad="317500" sx="98000" sy="98000" algn="ctr" rotWithShape="0">
              <a:srgbClr val="110939">
                <a:alpha val="8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228554">
              <a:defRPr/>
            </a:pPr>
            <a:endParaRPr lang="en-US" sz="900">
              <a:solidFill>
                <a:srgbClr val="FFFFFF"/>
              </a:solidFill>
              <a:latin typeface="Calibri"/>
            </a:endParaRPr>
          </a:p>
        </p:txBody>
      </p:sp>
      <p:cxnSp>
        <p:nvCxnSpPr>
          <p:cNvPr id="76" name="Straight Connector 75">
            <a:extLst>
              <a:ext uri="{FF2B5EF4-FFF2-40B4-BE49-F238E27FC236}">
                <a16:creationId xmlns:a16="http://schemas.microsoft.com/office/drawing/2014/main" id="{A5619116-2C68-1D6A-BE1D-538D46B8CEB2}"/>
              </a:ext>
            </a:extLst>
          </p:cNvPr>
          <p:cNvCxnSpPr/>
          <p:nvPr/>
        </p:nvCxnSpPr>
        <p:spPr>
          <a:xfrm>
            <a:off x="583185" y="1618884"/>
            <a:ext cx="1343336" cy="0"/>
          </a:xfrm>
          <a:prstGeom prst="line">
            <a:avLst/>
          </a:prstGeom>
          <a:ln w="57150">
            <a:solidFill>
              <a:srgbClr val="110939"/>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7616D166-64EA-C9E8-EF01-B42D2BF42273}"/>
              </a:ext>
            </a:extLst>
          </p:cNvPr>
          <p:cNvCxnSpPr>
            <a:cxnSpLocks/>
          </p:cNvCxnSpPr>
          <p:nvPr/>
        </p:nvCxnSpPr>
        <p:spPr>
          <a:xfrm>
            <a:off x="7734277" y="4101386"/>
            <a:ext cx="1343336" cy="0"/>
          </a:xfrm>
          <a:prstGeom prst="line">
            <a:avLst/>
          </a:prstGeom>
          <a:ln w="57150">
            <a:solidFill>
              <a:srgbClr val="110939"/>
            </a:solidFill>
          </a:ln>
        </p:spPr>
        <p:style>
          <a:lnRef idx="1">
            <a:schemeClr val="accent1"/>
          </a:lnRef>
          <a:fillRef idx="0">
            <a:schemeClr val="accent1"/>
          </a:fillRef>
          <a:effectRef idx="0">
            <a:schemeClr val="accent1"/>
          </a:effectRef>
          <a:fontRef idx="minor">
            <a:schemeClr val="tx1"/>
          </a:fontRef>
        </p:style>
      </p:cxnSp>
      <p:sp>
        <p:nvSpPr>
          <p:cNvPr id="83" name="Rectangle 82">
            <a:extLst>
              <a:ext uri="{FF2B5EF4-FFF2-40B4-BE49-F238E27FC236}">
                <a16:creationId xmlns:a16="http://schemas.microsoft.com/office/drawing/2014/main" id="{5BF0767C-4BF3-5620-1D09-950BE139B823}"/>
              </a:ext>
            </a:extLst>
          </p:cNvPr>
          <p:cNvSpPr/>
          <p:nvPr/>
        </p:nvSpPr>
        <p:spPr>
          <a:xfrm>
            <a:off x="5837452" y="8820324"/>
            <a:ext cx="4893437" cy="3797193"/>
          </a:xfrm>
          <a:prstGeom prst="rect">
            <a:avLst/>
          </a:prstGeom>
        </p:spPr>
        <p:txBody>
          <a:bodyPr wrap="square">
            <a:spAutoFit/>
          </a:bodyPr>
          <a:lstStyle/>
          <a:p>
            <a:pPr algn="justLow" rtl="1">
              <a:lnSpc>
                <a:spcPct val="150000"/>
              </a:lnSpc>
            </a:pPr>
            <a:r>
              <a:rPr lang="ar-SA" kern="100" dirty="0">
                <a:solidFill>
                  <a:schemeClr val="bg1"/>
                </a:solidFill>
                <a:latin typeface="Times New Roman" panose="02020603050405020304" pitchFamily="18" charset="0"/>
                <a:ea typeface="Aptos" panose="020B0004020202020204" pitchFamily="34" charset="0"/>
                <a:cs typeface="GE SS Two Light" panose="020A0503020102020204" pitchFamily="18" charset="-78"/>
              </a:rPr>
              <a:t>برنامج سمتي لتمكين القيادات المجتمعية ينطلق من احتياجات المستفيدين ومعرفة نقاط القوة لديهم، وتحديد الرؤية الشخصية في مجالاتهم المؤثرة في المجتمع، وإعداد الخطط القيادية وتحكيمها، ثم تأهيل المستفيدين في الكفايات المشتركة للتأهيل الشخصي والقيادي وكفايات التأثير المجتمعي، لنصل إلى قيادات يمتلكون مشاريع مجتمعية مؤثرة، وينتقلون من دائرة التميز الشخصي إلى الإنتاجية والقيادة المجتمعية.</a:t>
            </a:r>
            <a:endParaRPr lang="en-SA" kern="100" dirty="0">
              <a:solidFill>
                <a:schemeClr val="bg1"/>
              </a:solidFill>
              <a:latin typeface="Times New Roman" panose="02020603050405020304" pitchFamily="18" charset="0"/>
              <a:ea typeface="Aptos" panose="020B0004020202020204" pitchFamily="34" charset="0"/>
              <a:cs typeface="Traditional Arabic" pitchFamily="2" charset="-78"/>
            </a:endParaRPr>
          </a:p>
        </p:txBody>
      </p:sp>
      <p:sp>
        <p:nvSpPr>
          <p:cNvPr id="84" name="Title 1">
            <a:extLst>
              <a:ext uri="{FF2B5EF4-FFF2-40B4-BE49-F238E27FC236}">
                <a16:creationId xmlns:a16="http://schemas.microsoft.com/office/drawing/2014/main" id="{C509DA09-ABAB-4F4D-8EA6-7541440D8E8F}"/>
              </a:ext>
            </a:extLst>
          </p:cNvPr>
          <p:cNvSpPr txBox="1">
            <a:spLocks/>
          </p:cNvSpPr>
          <p:nvPr/>
        </p:nvSpPr>
        <p:spPr>
          <a:xfrm>
            <a:off x="5745803" y="7014380"/>
            <a:ext cx="5076736" cy="738726"/>
          </a:xfrm>
          <a:prstGeom prst="rect">
            <a:avLst/>
          </a:prstGeom>
        </p:spPr>
        <p:txBody>
          <a:bodyPr/>
          <a:lstStyle>
            <a:lvl1pPr algn="l" defTabSz="895065" rtl="0" eaLnBrk="1" latinLnBrk="0" hangingPunct="1">
              <a:lnSpc>
                <a:spcPct val="90000"/>
              </a:lnSpc>
              <a:spcBef>
                <a:spcPct val="0"/>
              </a:spcBef>
              <a:buNone/>
              <a:defRPr lang="en-US" sz="3000" kern="1200">
                <a:solidFill>
                  <a:schemeClr val="tx1"/>
                </a:solidFill>
                <a:latin typeface="Lato" panose="020F0502020204030203" pitchFamily="34" charset="0"/>
                <a:ea typeface="+mj-ea"/>
                <a:cs typeface="+mj-cs"/>
              </a:defRPr>
            </a:lvl1pPr>
          </a:lstStyle>
          <a:p>
            <a:pPr algn="ctr"/>
            <a:r>
              <a:rPr lang="ar-SA" sz="3999" b="1" dirty="0">
                <a:solidFill>
                  <a:schemeClr val="bg1"/>
                </a:solidFill>
                <a:latin typeface="GE SS Two Bold" panose="020A0503020102020204" pitchFamily="18" charset="-78"/>
                <a:ea typeface="GE SS Two Bold" panose="020A0503020102020204" pitchFamily="18" charset="-78"/>
                <a:cs typeface="GE SS Two Bold" panose="020A0503020102020204" pitchFamily="18" charset="-78"/>
              </a:rPr>
              <a:t>برنـامج سمتــي</a:t>
            </a:r>
            <a:endParaRPr lang="en-GB" sz="2999" b="1" dirty="0">
              <a:solidFill>
                <a:schemeClr val="bg1"/>
              </a:solidFill>
              <a:latin typeface="GE SS Two Bold" panose="020A0503020102020204" pitchFamily="18" charset="-78"/>
              <a:ea typeface="GE SS Two Bold" panose="020A0503020102020204" pitchFamily="18" charset="-78"/>
              <a:cs typeface="GE SS Two Bold" panose="020A0503020102020204" pitchFamily="18" charset="-78"/>
            </a:endParaRPr>
          </a:p>
        </p:txBody>
      </p:sp>
      <p:sp>
        <p:nvSpPr>
          <p:cNvPr id="85" name="Rectangle 84">
            <a:extLst>
              <a:ext uri="{FF2B5EF4-FFF2-40B4-BE49-F238E27FC236}">
                <a16:creationId xmlns:a16="http://schemas.microsoft.com/office/drawing/2014/main" id="{79CBF743-0269-0942-A218-65A8D3285318}"/>
              </a:ext>
            </a:extLst>
          </p:cNvPr>
          <p:cNvSpPr/>
          <p:nvPr/>
        </p:nvSpPr>
        <p:spPr>
          <a:xfrm>
            <a:off x="5835995" y="7768662"/>
            <a:ext cx="4896352" cy="421654"/>
          </a:xfrm>
          <a:prstGeom prst="rect">
            <a:avLst/>
          </a:prstGeom>
        </p:spPr>
        <p:txBody>
          <a:bodyPr wrap="square">
            <a:spAutoFit/>
          </a:bodyPr>
          <a:lstStyle/>
          <a:p>
            <a:pPr algn="ctr">
              <a:lnSpc>
                <a:spcPct val="107000"/>
              </a:lnSpc>
              <a:spcAft>
                <a:spcPts val="800"/>
              </a:spcAft>
            </a:pPr>
            <a:r>
              <a:rPr lang="ar-SA" sz="2000" kern="0" dirty="0">
                <a:solidFill>
                  <a:schemeClr val="accent6">
                    <a:lumMod val="75000"/>
                  </a:schemeClr>
                </a:solidFill>
                <a:latin typeface="GE SS Two Light" panose="020A0503020102020204" pitchFamily="18" charset="-78"/>
                <a:ea typeface="GE SS Two Light" panose="020A0503020102020204" pitchFamily="18" charset="-78"/>
                <a:cs typeface="GE SS Two Light" panose="020A0503020102020204" pitchFamily="18" charset="-78"/>
              </a:rPr>
              <a:t>لتمكين القيادات المجتمعية</a:t>
            </a:r>
            <a:endParaRPr lang="en-GB" sz="2000" kern="100" dirty="0">
              <a:solidFill>
                <a:schemeClr val="accent6">
                  <a:lumMod val="75000"/>
                </a:schemeClr>
              </a:solidFill>
              <a:latin typeface="GE SS Two Light" panose="020A0503020102020204" pitchFamily="18" charset="-78"/>
              <a:ea typeface="GE SS Two Light" panose="020A0503020102020204" pitchFamily="18" charset="-78"/>
              <a:cs typeface="GE SS Two Light" panose="020A0503020102020204" pitchFamily="18" charset="-78"/>
            </a:endParaRPr>
          </a:p>
        </p:txBody>
      </p:sp>
      <p:sp>
        <p:nvSpPr>
          <p:cNvPr id="5" name="object 8">
            <a:extLst>
              <a:ext uri="{FF2B5EF4-FFF2-40B4-BE49-F238E27FC236}">
                <a16:creationId xmlns:a16="http://schemas.microsoft.com/office/drawing/2014/main" id="{27AEE294-9CD2-463B-A122-F688D5FF94DA}"/>
              </a:ext>
            </a:extLst>
          </p:cNvPr>
          <p:cNvSpPr txBox="1">
            <a:spLocks/>
          </p:cNvSpPr>
          <p:nvPr/>
        </p:nvSpPr>
        <p:spPr>
          <a:xfrm>
            <a:off x="7734278" y="3311999"/>
            <a:ext cx="2563739" cy="351376"/>
          </a:xfrm>
          <a:prstGeom prst="rect">
            <a:avLst/>
          </a:prstGeom>
        </p:spPr>
        <p:txBody>
          <a:bodyPr vert="horz" wrap="square" lIns="0" tIns="12698" rIns="0" bIns="0" rtlCol="0">
            <a:spAutoFit/>
          </a:bodyPr>
          <a:lst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a:lstStyle>
          <a:p>
            <a:pPr marL="12697" algn="justLow">
              <a:lnSpc>
                <a:spcPct val="100000"/>
              </a:lnSpc>
              <a:spcBef>
                <a:spcPts val="100"/>
              </a:spcBef>
            </a:pPr>
            <a:r>
              <a:rPr lang="ar-SA" sz="2200" dirty="0">
                <a:solidFill>
                  <a:srgbClr val="E6E9EE"/>
                </a:solidFill>
                <a:latin typeface="GE SS Two Light" panose="020A0503020102020204" pitchFamily="18" charset="-78"/>
                <a:ea typeface="GE SS Two Light" panose="020A0503020102020204" pitchFamily="18" charset="-78"/>
                <a:cs typeface="GE SS Two Light" panose="020A0503020102020204" pitchFamily="18" charset="-78"/>
              </a:rPr>
              <a:t>برنامج بوصلة الطاقات</a:t>
            </a:r>
            <a:endParaRPr lang="en-GB" sz="2200" dirty="0">
              <a:solidFill>
                <a:srgbClr val="E6E9EE"/>
              </a:solidFill>
              <a:latin typeface="GE SS Two Light" panose="020A0503020102020204" pitchFamily="18" charset="-78"/>
              <a:ea typeface="GE SS Two Light" panose="020A0503020102020204" pitchFamily="18" charset="-78"/>
              <a:cs typeface="GE SS Two Light" panose="020A0503020102020204" pitchFamily="18" charset="-78"/>
            </a:endParaRPr>
          </a:p>
        </p:txBody>
      </p:sp>
      <p:pic>
        <p:nvPicPr>
          <p:cNvPr id="9" name="Picture 8" descr="A black and white logo&#10;&#10;Description automatically generated">
            <a:extLst>
              <a:ext uri="{FF2B5EF4-FFF2-40B4-BE49-F238E27FC236}">
                <a16:creationId xmlns:a16="http://schemas.microsoft.com/office/drawing/2014/main" id="{03C8F826-DC9E-CCCF-0585-E839091FBCD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94501" y="5689992"/>
            <a:ext cx="1966224" cy="973055"/>
          </a:xfrm>
          <a:prstGeom prst="rect">
            <a:avLst/>
          </a:prstGeom>
        </p:spPr>
      </p:pic>
      <p:pic>
        <p:nvPicPr>
          <p:cNvPr id="4" name="صورة 3" descr="صورة تحتوي على طعام, علامة, رسم&#10;&#10;تم إنشاء الوصف تلقائياً">
            <a:extLst>
              <a:ext uri="{FF2B5EF4-FFF2-40B4-BE49-F238E27FC236}">
                <a16:creationId xmlns:a16="http://schemas.microsoft.com/office/drawing/2014/main" id="{45008EDD-A46E-8BFD-F1FA-B94B7CFFA32F}"/>
              </a:ext>
            </a:extLst>
          </p:cNvPr>
          <p:cNvPicPr>
            <a:picLocks noChangeAspect="1"/>
          </p:cNvPicPr>
          <p:nvPr/>
        </p:nvPicPr>
        <p:blipFill>
          <a:blip r:embed="rId5">
            <a:biLevel thresh="25000"/>
          </a:blip>
          <a:stretch>
            <a:fillRect/>
          </a:stretch>
        </p:blipFill>
        <p:spPr>
          <a:xfrm>
            <a:off x="10540835" y="6007094"/>
            <a:ext cx="1313236" cy="572158"/>
          </a:xfrm>
          <a:prstGeom prst="rect">
            <a:avLst/>
          </a:prstGeom>
        </p:spPr>
      </p:pic>
      <p:sp>
        <p:nvSpPr>
          <p:cNvPr id="2" name="object 8">
            <a:extLst>
              <a:ext uri="{FF2B5EF4-FFF2-40B4-BE49-F238E27FC236}">
                <a16:creationId xmlns:a16="http://schemas.microsoft.com/office/drawing/2014/main" id="{04C0FCB6-1E5B-E449-792E-F6E5F0ADD4D7}"/>
              </a:ext>
            </a:extLst>
          </p:cNvPr>
          <p:cNvSpPr txBox="1">
            <a:spLocks/>
          </p:cNvSpPr>
          <p:nvPr/>
        </p:nvSpPr>
        <p:spPr>
          <a:xfrm>
            <a:off x="7460976" y="4698314"/>
            <a:ext cx="4267201" cy="351376"/>
          </a:xfrm>
          <a:prstGeom prst="rect">
            <a:avLst/>
          </a:prstGeom>
        </p:spPr>
        <p:txBody>
          <a:bodyPr vert="horz" wrap="square" lIns="0" tIns="12698" rIns="0" bIns="0" rtlCol="0">
            <a:spAutoFit/>
          </a:bodyPr>
          <a:lst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a:lstStyle>
          <a:p>
            <a:pPr marL="12697" algn="justLow">
              <a:lnSpc>
                <a:spcPct val="100000"/>
              </a:lnSpc>
              <a:spcBef>
                <a:spcPts val="100"/>
              </a:spcBef>
            </a:pPr>
            <a:r>
              <a:rPr lang="ar-SA" sz="2200" dirty="0">
                <a:solidFill>
                  <a:srgbClr val="E6E9EE"/>
                </a:solidFill>
                <a:latin typeface="GE SS Two Light" panose="020A0503020102020204" pitchFamily="18" charset="-78"/>
                <a:ea typeface="GE SS Two Light" panose="020A0503020102020204" pitchFamily="18" charset="-78"/>
                <a:cs typeface="GE SS Two Light" panose="020A0503020102020204" pitchFamily="18" charset="-78"/>
              </a:rPr>
              <a:t>اسم المشاركـ/ـ</a:t>
            </a:r>
            <a:r>
              <a:rPr lang="ar-SA" sz="2200" dirty="0" err="1">
                <a:solidFill>
                  <a:srgbClr val="E6E9EE"/>
                </a:solidFill>
                <a:latin typeface="GE SS Two Light" panose="020A0503020102020204" pitchFamily="18" charset="-78"/>
                <a:ea typeface="GE SS Two Light" panose="020A0503020102020204" pitchFamily="18" charset="-78"/>
                <a:cs typeface="GE SS Two Light" panose="020A0503020102020204" pitchFamily="18" charset="-78"/>
              </a:rPr>
              <a:t>ة:عبدالعزيز</a:t>
            </a:r>
            <a:r>
              <a:rPr lang="ar-SA" sz="2200">
                <a:solidFill>
                  <a:srgbClr val="E6E9EE"/>
                </a:solidFill>
                <a:latin typeface="GE SS Two Light" panose="020A0503020102020204" pitchFamily="18" charset="-78"/>
                <a:ea typeface="GE SS Two Light" panose="020A0503020102020204" pitchFamily="18" charset="-78"/>
                <a:cs typeface="GE SS Two Light" panose="020A0503020102020204" pitchFamily="18" charset="-78"/>
              </a:rPr>
              <a:t> فهد رفاع الشمري</a:t>
            </a:r>
            <a:endParaRPr lang="en-GB" sz="2200" dirty="0">
              <a:solidFill>
                <a:srgbClr val="E6E9EE"/>
              </a:solidFill>
              <a:latin typeface="GE SS Two Light" panose="020A0503020102020204" pitchFamily="18" charset="-78"/>
              <a:ea typeface="GE SS Two Light" panose="020A0503020102020204" pitchFamily="18" charset="-78"/>
              <a:cs typeface="GE SS Two Light" panose="020A0503020102020204" pitchFamily="18" charset="-78"/>
            </a:endParaRPr>
          </a:p>
        </p:txBody>
      </p:sp>
    </p:spTree>
    <p:extLst>
      <p:ext uri="{BB962C8B-B14F-4D97-AF65-F5344CB8AC3E}">
        <p14:creationId xmlns:p14="http://schemas.microsoft.com/office/powerpoint/2010/main" val="139561028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repeatCount="0" decel="100000" fill="hold" grpId="0" nodeType="withEffect">
                                  <p:stCondLst>
                                    <p:cond delay="0"/>
                                  </p:stCondLst>
                                  <p:childTnLst>
                                    <p:set>
                                      <p:cBhvr>
                                        <p:cTn id="6" dur="1" fill="hold">
                                          <p:stCondLst>
                                            <p:cond delay="0"/>
                                          </p:stCondLst>
                                        </p:cTn>
                                        <p:tgtEl>
                                          <p:spTgt spid="73"/>
                                        </p:tgtEl>
                                        <p:attrNameLst>
                                          <p:attrName>style.visibility</p:attrName>
                                        </p:attrNameLst>
                                      </p:cBhvr>
                                      <p:to>
                                        <p:strVal val="visible"/>
                                      </p:to>
                                    </p:set>
                                    <p:anim calcmode="lin" valueType="num">
                                      <p:cBhvr>
                                        <p:cTn id="7" dur="10" fill="hold"/>
                                        <p:tgtEl>
                                          <p:spTgt spid="73"/>
                                        </p:tgtEl>
                                        <p:attrNameLst>
                                          <p:attrName>ppt_w</p:attrName>
                                        </p:attrNameLst>
                                      </p:cBhvr>
                                      <p:tavLst>
                                        <p:tav tm="0">
                                          <p:val>
                                            <p:fltVal val="0"/>
                                          </p:val>
                                        </p:tav>
                                        <p:tav tm="100000">
                                          <p:val>
                                            <p:strVal val="#ppt_w"/>
                                          </p:val>
                                        </p:tav>
                                      </p:tavLst>
                                    </p:anim>
                                    <p:anim calcmode="lin" valueType="num">
                                      <p:cBhvr>
                                        <p:cTn id="8" dur="10" fill="hold"/>
                                        <p:tgtEl>
                                          <p:spTgt spid="73"/>
                                        </p:tgtEl>
                                        <p:attrNameLst>
                                          <p:attrName>ppt_h</p:attrName>
                                        </p:attrNameLst>
                                      </p:cBhvr>
                                      <p:tavLst>
                                        <p:tav tm="0">
                                          <p:val>
                                            <p:fltVal val="0"/>
                                          </p:val>
                                        </p:tav>
                                        <p:tav tm="100000">
                                          <p:val>
                                            <p:strVal val="#ppt_h"/>
                                          </p:val>
                                        </p:tav>
                                      </p:tavLst>
                                    </p:anim>
                                    <p:anim calcmode="lin" valueType="num">
                                      <p:cBhvr>
                                        <p:cTn id="9" dur="10" fill="hold"/>
                                        <p:tgtEl>
                                          <p:spTgt spid="73"/>
                                        </p:tgtEl>
                                        <p:attrNameLst>
                                          <p:attrName>style.rotation</p:attrName>
                                        </p:attrNameLst>
                                      </p:cBhvr>
                                      <p:tavLst>
                                        <p:tav tm="0">
                                          <p:val>
                                            <p:fltVal val="360"/>
                                          </p:val>
                                        </p:tav>
                                        <p:tav tm="100000">
                                          <p:val>
                                            <p:fltVal val="0"/>
                                          </p:val>
                                        </p:tav>
                                      </p:tavLst>
                                    </p:anim>
                                    <p:animEffect transition="in" filter="fade">
                                      <p:cBhvr>
                                        <p:cTn id="10" dur="10"/>
                                        <p:tgtEl>
                                          <p:spTgt spid="73"/>
                                        </p:tgtEl>
                                      </p:cBhvr>
                                    </p:animEffect>
                                  </p:childTnLst>
                                </p:cTn>
                              </p:par>
                              <p:par>
                                <p:cTn id="11" presetID="6" presetClass="emph" presetSubtype="0" repeatCount="indefinite" accel="46000" decel="54000" autoRev="1" fill="hold" grpId="1" nodeType="withEffect">
                                  <p:stCondLst>
                                    <p:cond delay="0"/>
                                  </p:stCondLst>
                                  <p:childTnLst>
                                    <p:animScale>
                                      <p:cBhvr>
                                        <p:cTn id="12" dur="2300" fill="hold"/>
                                        <p:tgtEl>
                                          <p:spTgt spid="73"/>
                                        </p:tgtEl>
                                      </p:cBhvr>
                                      <p:by x="125000" y="12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3"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FEE7C6-D4B3-AA1A-D6FB-E39EE7CAE800}"/>
            </a:ext>
          </a:extLst>
        </p:cNvPr>
        <p:cNvGrpSpPr/>
        <p:nvPr/>
      </p:nvGrpSpPr>
      <p:grpSpPr>
        <a:xfrm>
          <a:off x="0" y="0"/>
          <a:ext cx="0" cy="0"/>
          <a:chOff x="0" y="0"/>
          <a:chExt cx="0" cy="0"/>
        </a:xfrm>
      </p:grpSpPr>
      <p:sp>
        <p:nvSpPr>
          <p:cNvPr id="7" name="Rectangle: Top Corners Rounded 6">
            <a:extLst>
              <a:ext uri="{FF2B5EF4-FFF2-40B4-BE49-F238E27FC236}">
                <a16:creationId xmlns:a16="http://schemas.microsoft.com/office/drawing/2014/main" id="{00E0FA50-62AE-BBBC-2DA1-210BC8E5A92C}"/>
              </a:ext>
            </a:extLst>
          </p:cNvPr>
          <p:cNvSpPr/>
          <p:nvPr/>
        </p:nvSpPr>
        <p:spPr>
          <a:xfrm rot="5400000" flipV="1">
            <a:off x="12090706" y="3429000"/>
            <a:ext cx="202590" cy="0"/>
          </a:xfrm>
          <a:prstGeom prst="round2SameRect">
            <a:avLst>
              <a:gd name="adj1" fmla="val 0"/>
              <a:gd name="adj2" fmla="val 0"/>
            </a:avLst>
          </a:prstGeom>
          <a:solidFill>
            <a:srgbClr val="1109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8" name="Rectangle 27">
            <a:extLst>
              <a:ext uri="{FF2B5EF4-FFF2-40B4-BE49-F238E27FC236}">
                <a16:creationId xmlns:a16="http://schemas.microsoft.com/office/drawing/2014/main" id="{FE7768BC-E5B9-8299-B0CF-B66904875D75}"/>
              </a:ext>
            </a:extLst>
          </p:cNvPr>
          <p:cNvSpPr/>
          <p:nvPr/>
        </p:nvSpPr>
        <p:spPr>
          <a:xfrm>
            <a:off x="-12304823" y="446"/>
            <a:ext cx="12191206" cy="11428512"/>
          </a:xfrm>
          <a:prstGeom prst="rect">
            <a:avLst/>
          </a:prstGeom>
          <a:gradFill>
            <a:gsLst>
              <a:gs pos="0">
                <a:srgbClr val="A434FF"/>
              </a:gs>
              <a:gs pos="75000">
                <a:srgbClr val="110939"/>
              </a:gs>
              <a:gs pos="99000">
                <a:srgbClr val="110939"/>
              </a:gs>
            </a:gsLst>
            <a:lin ang="5400000" scaled="1"/>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228554"/>
            <a:endParaRPr lang="en-SA" sz="900"/>
          </a:p>
        </p:txBody>
      </p:sp>
      <p:sp>
        <p:nvSpPr>
          <p:cNvPr id="12" name="Title 1">
            <a:extLst>
              <a:ext uri="{FF2B5EF4-FFF2-40B4-BE49-F238E27FC236}">
                <a16:creationId xmlns:a16="http://schemas.microsoft.com/office/drawing/2014/main" id="{6DB0979B-46B2-E068-1983-F8303F098342}"/>
              </a:ext>
            </a:extLst>
          </p:cNvPr>
          <p:cNvSpPr txBox="1">
            <a:spLocks/>
          </p:cNvSpPr>
          <p:nvPr/>
        </p:nvSpPr>
        <p:spPr>
          <a:xfrm>
            <a:off x="6096000" y="1249213"/>
            <a:ext cx="4632766" cy="937942"/>
          </a:xfrm>
          <a:prstGeom prst="rect">
            <a:avLst/>
          </a:prstGeom>
        </p:spPr>
        <p:txBody>
          <a:bodyPr/>
          <a:lstStyle>
            <a:lvl1pPr algn="l" defTabSz="895065" rtl="0" eaLnBrk="1" latinLnBrk="0" hangingPunct="1">
              <a:lnSpc>
                <a:spcPct val="90000"/>
              </a:lnSpc>
              <a:spcBef>
                <a:spcPct val="0"/>
              </a:spcBef>
              <a:buNone/>
              <a:defRPr lang="en-US" sz="3000" kern="1200">
                <a:solidFill>
                  <a:schemeClr val="tx1"/>
                </a:solidFill>
                <a:latin typeface="Lato" panose="020F0502020204030203" pitchFamily="34" charset="0"/>
                <a:ea typeface="+mj-ea"/>
                <a:cs typeface="+mj-cs"/>
              </a:defRPr>
            </a:lvl1pPr>
          </a:lstStyle>
          <a:p>
            <a:pPr algn="r"/>
            <a:r>
              <a:rPr lang="ar-SA" sz="3299" b="1" dirty="0">
                <a:solidFill>
                  <a:srgbClr val="110939"/>
                </a:solidFill>
                <a:latin typeface="GE SS Two Bold" panose="020A0503020102020204" pitchFamily="18" charset="-78"/>
                <a:ea typeface="GE SS Two Bold" panose="020A0503020102020204" pitchFamily="18" charset="-78"/>
                <a:cs typeface="GE SS Two Bold" panose="020A0503020102020204" pitchFamily="18" charset="-78"/>
              </a:rPr>
              <a:t>تطوير نقاط القوة</a:t>
            </a:r>
            <a:endParaRPr lang="en-GB" sz="2400" b="1" dirty="0">
              <a:solidFill>
                <a:srgbClr val="110939"/>
              </a:solidFill>
              <a:latin typeface="GE SS Two Bold" panose="020A0503020102020204" pitchFamily="18" charset="-78"/>
              <a:ea typeface="GE SS Two Bold" panose="020A0503020102020204" pitchFamily="18" charset="-78"/>
              <a:cs typeface="GE SS Two Bold" panose="020A0503020102020204" pitchFamily="18" charset="-78"/>
            </a:endParaRPr>
          </a:p>
        </p:txBody>
      </p:sp>
      <p:sp>
        <p:nvSpPr>
          <p:cNvPr id="2" name="مستطيل 1">
            <a:extLst>
              <a:ext uri="{FF2B5EF4-FFF2-40B4-BE49-F238E27FC236}">
                <a16:creationId xmlns:a16="http://schemas.microsoft.com/office/drawing/2014/main" id="{40E1018F-B91B-E427-FAB9-F3D4D13ABE48}"/>
              </a:ext>
            </a:extLst>
          </p:cNvPr>
          <p:cNvSpPr/>
          <p:nvPr/>
        </p:nvSpPr>
        <p:spPr>
          <a:xfrm>
            <a:off x="240601" y="6256053"/>
            <a:ext cx="6440067" cy="48922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sz="900" dirty="0"/>
          </a:p>
        </p:txBody>
      </p:sp>
      <p:graphicFrame>
        <p:nvGraphicFramePr>
          <p:cNvPr id="5" name="جدول 4">
            <a:extLst>
              <a:ext uri="{FF2B5EF4-FFF2-40B4-BE49-F238E27FC236}">
                <a16:creationId xmlns:a16="http://schemas.microsoft.com/office/drawing/2014/main" id="{97548815-7D69-A670-BA96-AA160FD0A43C}"/>
              </a:ext>
            </a:extLst>
          </p:cNvPr>
          <p:cNvGraphicFramePr>
            <a:graphicFrameLocks noGrp="1"/>
          </p:cNvGraphicFramePr>
          <p:nvPr>
            <p:extLst>
              <p:ext uri="{D42A27DB-BD31-4B8C-83A1-F6EECF244321}">
                <p14:modId xmlns:p14="http://schemas.microsoft.com/office/powerpoint/2010/main" val="774756748"/>
              </p:ext>
            </p:extLst>
          </p:nvPr>
        </p:nvGraphicFramePr>
        <p:xfrm>
          <a:off x="838091" y="1825834"/>
          <a:ext cx="10066785" cy="4208869"/>
        </p:xfrm>
        <a:graphic>
          <a:graphicData uri="http://schemas.openxmlformats.org/drawingml/2006/table">
            <a:tbl>
              <a:tblPr firstRow="1" bandRow="1">
                <a:tableStyleId>{5C22544A-7EE6-4342-B048-85BDC9FD1C3A}</a:tableStyleId>
              </a:tblPr>
              <a:tblGrid>
                <a:gridCol w="3355595">
                  <a:extLst>
                    <a:ext uri="{9D8B030D-6E8A-4147-A177-3AD203B41FA5}">
                      <a16:colId xmlns:a16="http://schemas.microsoft.com/office/drawing/2014/main" val="872527830"/>
                    </a:ext>
                  </a:extLst>
                </a:gridCol>
                <a:gridCol w="3355595">
                  <a:extLst>
                    <a:ext uri="{9D8B030D-6E8A-4147-A177-3AD203B41FA5}">
                      <a16:colId xmlns:a16="http://schemas.microsoft.com/office/drawing/2014/main" val="1275849387"/>
                    </a:ext>
                  </a:extLst>
                </a:gridCol>
                <a:gridCol w="3355595">
                  <a:extLst>
                    <a:ext uri="{9D8B030D-6E8A-4147-A177-3AD203B41FA5}">
                      <a16:colId xmlns:a16="http://schemas.microsoft.com/office/drawing/2014/main" val="3517509203"/>
                    </a:ext>
                  </a:extLst>
                </a:gridCol>
              </a:tblGrid>
              <a:tr h="568387">
                <a:tc>
                  <a:txBody>
                    <a:bodyPr/>
                    <a:lstStyle/>
                    <a:p>
                      <a:pPr algn="ctr"/>
                      <a:r>
                        <a:rPr lang="ar-SA" sz="1800" b="1" kern="1200" dirty="0">
                          <a:solidFill>
                            <a:srgbClr val="000000"/>
                          </a:solidFill>
                          <a:latin typeface="GE SS Two Light" panose="020A0503020102020204" pitchFamily="18" charset="-78"/>
                          <a:ea typeface="GE SS Two Light" panose="020A0503020102020204" pitchFamily="18" charset="-78"/>
                          <a:cs typeface="GE SS Two Light" panose="020A0503020102020204" pitchFamily="18" charset="-78"/>
                        </a:rPr>
                        <a:t>إجراءات تنفيذية، ووسائل وأدوات</a:t>
                      </a:r>
                    </a:p>
                  </a:txBody>
                  <a:tcPr marL="42198" marR="42198" marT="21099" marB="21099" anchor="ctr">
                    <a:solidFill>
                      <a:srgbClr val="A434FF"/>
                    </a:solidFill>
                  </a:tcPr>
                </a:tc>
                <a:tc>
                  <a:txBody>
                    <a:bodyPr/>
                    <a:lstStyle/>
                    <a:p>
                      <a:pPr algn="ctr"/>
                      <a:r>
                        <a:rPr lang="ar-SA" sz="1600" b="1" kern="1200" dirty="0">
                          <a:solidFill>
                            <a:srgbClr val="000000"/>
                          </a:solidFill>
                          <a:latin typeface="GE SS Two Light" panose="020A0503020102020204" pitchFamily="18" charset="-78"/>
                          <a:ea typeface="GE SS Two Light" panose="020A0503020102020204" pitchFamily="18" charset="-78"/>
                          <a:cs typeface="GE SS Two Light" panose="020A0503020102020204" pitchFamily="18" charset="-78"/>
                        </a:rPr>
                        <a:t>الأهداف التطويرية</a:t>
                      </a:r>
                    </a:p>
                  </a:txBody>
                  <a:tcPr marL="42198" marR="42198" marT="21099" marB="21099" anchor="ctr">
                    <a:solidFill>
                      <a:srgbClr val="A434FF"/>
                    </a:solidFill>
                  </a:tcPr>
                </a:tc>
                <a:tc>
                  <a:txBody>
                    <a:bodyPr/>
                    <a:lstStyle/>
                    <a:p>
                      <a:pPr algn="ctr"/>
                      <a:r>
                        <a:rPr lang="ar-SA" sz="2000" b="1" kern="1200" dirty="0">
                          <a:solidFill>
                            <a:srgbClr val="000000"/>
                          </a:solidFill>
                          <a:latin typeface="GE SS Two Light" panose="020A0503020102020204" pitchFamily="18" charset="-78"/>
                          <a:ea typeface="GE SS Two Light" panose="020A0503020102020204" pitchFamily="18" charset="-78"/>
                          <a:cs typeface="GE SS Two Light" panose="020A0503020102020204" pitchFamily="18" charset="-78"/>
                        </a:rPr>
                        <a:t>السمات</a:t>
                      </a:r>
                      <a:endParaRPr lang="ar-SA" sz="1200" b="1" kern="1200" dirty="0">
                        <a:solidFill>
                          <a:srgbClr val="000000"/>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42198" marR="42198" marT="21099" marB="21099" anchor="ctr">
                    <a:solidFill>
                      <a:srgbClr val="A434FF"/>
                    </a:solidFill>
                  </a:tcPr>
                </a:tc>
                <a:extLst>
                  <a:ext uri="{0D108BD9-81ED-4DB2-BD59-A6C34878D82A}">
                    <a16:rowId xmlns:a16="http://schemas.microsoft.com/office/drawing/2014/main" val="385413161"/>
                  </a:ext>
                </a:extLst>
              </a:tr>
              <a:tr h="830587">
                <a:tc>
                  <a:txBody>
                    <a:bodyPr/>
                    <a:lstStyle/>
                    <a:p>
                      <a:pPr algn="ctr"/>
                      <a:r>
                        <a:rPr lang="ar-SA" sz="1200" b="0" kern="1200" dirty="0">
                          <a:solidFill>
                            <a:srgbClr val="000000"/>
                          </a:solidFill>
                          <a:latin typeface="GE SS Two Light" panose="020A0503020102020204" pitchFamily="18" charset="-78"/>
                          <a:ea typeface="GE SS Two Light" panose="020A0503020102020204" pitchFamily="18" charset="-78"/>
                          <a:cs typeface="GE SS Two Light" panose="020A0503020102020204" pitchFamily="18" charset="-78"/>
                        </a:rPr>
                        <a:t>سجّل الإجراءات التنفيذية، ووسائل وأدوات تحقيقها</a:t>
                      </a:r>
                      <a:br>
                        <a:rPr lang="ar-SA" sz="1200" b="0" kern="1200" dirty="0">
                          <a:solidFill>
                            <a:srgbClr val="000000"/>
                          </a:solidFill>
                          <a:latin typeface="GE SS Two Light" panose="020A0503020102020204" pitchFamily="18" charset="-78"/>
                          <a:ea typeface="GE SS Two Light" panose="020A0503020102020204" pitchFamily="18" charset="-78"/>
                          <a:cs typeface="GE SS Two Light" panose="020A0503020102020204" pitchFamily="18" charset="-78"/>
                        </a:rPr>
                      </a:br>
                      <a:r>
                        <a:rPr lang="ar-SA" sz="1200" b="0" kern="1200" dirty="0">
                          <a:solidFill>
                            <a:srgbClr val="000000"/>
                          </a:solidFill>
                          <a:latin typeface="GE SS Two Light" panose="020A0503020102020204" pitchFamily="18" charset="-78"/>
                          <a:ea typeface="GE SS Two Light" panose="020A0503020102020204" pitchFamily="18" charset="-78"/>
                          <a:cs typeface="GE SS Two Light" panose="020A0503020102020204" pitchFamily="18" charset="-78"/>
                        </a:rPr>
                        <a:t>(قراءة، دورات، تأمل، خبراء...؛ لتحقيق أهدافك التكتيكية)</a:t>
                      </a:r>
                      <a:endParaRPr lang="pl-PL" sz="1200" b="0" kern="1200" dirty="0">
                        <a:solidFill>
                          <a:srgbClr val="000000"/>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42198" marR="42198" marT="21099" marB="21099" anchor="ctr">
                    <a:lnB w="12700" cap="flat" cmpd="sng" algn="ctr">
                      <a:solidFill>
                        <a:schemeClr val="tx1"/>
                      </a:solidFill>
                      <a:prstDash val="solid"/>
                      <a:round/>
                      <a:headEnd type="none" w="med" len="med"/>
                      <a:tailEnd type="none" w="med" len="med"/>
                    </a:lnB>
                    <a:solidFill>
                      <a:schemeClr val="tx1">
                        <a:lumMod val="10000"/>
                        <a:lumOff val="90000"/>
                      </a:schemeClr>
                    </a:solidFill>
                  </a:tcPr>
                </a:tc>
                <a:tc>
                  <a:txBody>
                    <a:bodyPr/>
                    <a:lstStyle/>
                    <a:p>
                      <a:pPr algn="ctr"/>
                      <a:r>
                        <a:rPr lang="ar-SA" sz="1200" b="0" kern="1200" dirty="0">
                          <a:solidFill>
                            <a:srgbClr val="000000"/>
                          </a:solidFill>
                          <a:latin typeface="GE SS Two Light" panose="020A0503020102020204" pitchFamily="18" charset="-78"/>
                          <a:ea typeface="GE SS Two Light" panose="020A0503020102020204" pitchFamily="18" charset="-78"/>
                          <a:cs typeface="GE SS Two Light" panose="020A0503020102020204" pitchFamily="18" charset="-78"/>
                        </a:rPr>
                        <a:t>أهداف تطويرية خلال أربعة أشهر لتحقيق النمو والتطوير في أعلى خمس نقاط قوة لديك</a:t>
                      </a:r>
                      <a:endParaRPr lang="pl-PL" sz="1200" b="0" kern="1200" dirty="0">
                        <a:solidFill>
                          <a:srgbClr val="000000"/>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42198" marR="42198" marT="21099" marB="21099" anchor="ctr">
                    <a:lnB w="12700" cap="flat" cmpd="sng" algn="ctr">
                      <a:solidFill>
                        <a:schemeClr val="tx1"/>
                      </a:solidFill>
                      <a:prstDash val="solid"/>
                      <a:round/>
                      <a:headEnd type="none" w="med" len="med"/>
                      <a:tailEnd type="none" w="med" len="med"/>
                    </a:lnB>
                    <a:solidFill>
                      <a:schemeClr val="tx1">
                        <a:lumMod val="10000"/>
                        <a:lumOff val="90000"/>
                      </a:schemeClr>
                    </a:solidFill>
                  </a:tcPr>
                </a:tc>
                <a:tc>
                  <a:txBody>
                    <a:bodyPr/>
                    <a:lstStyle/>
                    <a:p>
                      <a:pPr algn="ctr"/>
                      <a:r>
                        <a:rPr lang="ar-SA" sz="1200" b="0" kern="1200" dirty="0">
                          <a:solidFill>
                            <a:srgbClr val="000000"/>
                          </a:solidFill>
                          <a:latin typeface="GE SS Two Light" panose="020A0503020102020204" pitchFamily="18" charset="-78"/>
                          <a:ea typeface="GE SS Two Light" panose="020A0503020102020204" pitchFamily="18" charset="-78"/>
                          <a:cs typeface="GE SS Two Light" panose="020A0503020102020204" pitchFamily="18" charset="-78"/>
                        </a:rPr>
                        <a:t>أعلى خمس نقاط قوة لديك</a:t>
                      </a:r>
                      <a:endParaRPr lang="pl-PL" sz="1200" b="0" kern="1200" dirty="0">
                        <a:solidFill>
                          <a:srgbClr val="000000"/>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42198" marR="42198" marT="21099" marB="21099" anchor="ctr">
                    <a:lnB w="12700" cap="flat" cmpd="sng" algn="ctr">
                      <a:solidFill>
                        <a:schemeClr val="tx1"/>
                      </a:solidFill>
                      <a:prstDash val="solid"/>
                      <a:round/>
                      <a:headEnd type="none" w="med" len="med"/>
                      <a:tailEnd type="none" w="med" len="med"/>
                    </a:lnB>
                    <a:solidFill>
                      <a:schemeClr val="tx1">
                        <a:lumMod val="10000"/>
                        <a:lumOff val="90000"/>
                      </a:schemeClr>
                    </a:solidFill>
                  </a:tcPr>
                </a:tc>
                <a:extLst>
                  <a:ext uri="{0D108BD9-81ED-4DB2-BD59-A6C34878D82A}">
                    <a16:rowId xmlns:a16="http://schemas.microsoft.com/office/drawing/2014/main" val="3748614840"/>
                  </a:ext>
                </a:extLst>
              </a:tr>
              <a:tr h="561979">
                <a:tc>
                  <a:txBody>
                    <a:bodyPr/>
                    <a:lstStyle/>
                    <a:p>
                      <a:pPr marL="0" marR="0" algn="ctr" defTabSz="914400" rtl="1" eaLnBrk="1" latinLnBrk="0" hangingPunct="1">
                        <a:lnSpc>
                          <a:spcPct val="100000"/>
                        </a:lnSpc>
                        <a:spcBef>
                          <a:spcPts val="0"/>
                        </a:spcBef>
                        <a:spcAft>
                          <a:spcPts val="1000"/>
                        </a:spcAft>
                      </a:pPr>
                      <a:r>
                        <a:rPr lang="ar-SA" sz="1200" b="0" kern="1200" dirty="0">
                          <a:solidFill>
                            <a:schemeClr val="tx1"/>
                          </a:solidFill>
                          <a:latin typeface="Janna LT" pitchFamily="2" charset="-78"/>
                          <a:ea typeface="+mn-ea"/>
                          <a:cs typeface="Janna LT" pitchFamily="2" charset="-78"/>
                        </a:rPr>
                        <a:t>قراءة كتاب “القوة في داخلك” لـ لويز </a:t>
                      </a:r>
                      <a:r>
                        <a:rPr lang="ar-SA" sz="1200" b="0" kern="1200" dirty="0" err="1">
                          <a:solidFill>
                            <a:schemeClr val="tx1"/>
                          </a:solidFill>
                          <a:latin typeface="Janna LT" pitchFamily="2" charset="-78"/>
                          <a:ea typeface="+mn-ea"/>
                          <a:cs typeface="Janna LT" pitchFamily="2" charset="-78"/>
                        </a:rPr>
                        <a:t>هاي</a:t>
                      </a:r>
                      <a:r>
                        <a:rPr lang="ar-SA" sz="1200" b="0" kern="1200" dirty="0">
                          <a:solidFill>
                            <a:schemeClr val="tx1"/>
                          </a:solidFill>
                          <a:latin typeface="Janna LT" pitchFamily="2" charset="-78"/>
                          <a:ea typeface="+mn-ea"/>
                          <a:cs typeface="Janna LT" pitchFamily="2" charset="-78"/>
                        </a:rPr>
                        <a:t> وتطبيق تمارين الامتنان اليومية.</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lnSpc>
                          <a:spcPct val="115000"/>
                        </a:lnSpc>
                        <a:spcBef>
                          <a:spcPts val="0"/>
                        </a:spcBef>
                        <a:spcAft>
                          <a:spcPts val="1000"/>
                        </a:spcAft>
                      </a:pPr>
                      <a:r>
                        <a:rPr lang="ar-SA" sz="1200" b="0" kern="1200" dirty="0">
                          <a:solidFill>
                            <a:schemeClr val="tx1"/>
                          </a:solidFill>
                          <a:latin typeface="Janna LT" pitchFamily="2" charset="-78"/>
                          <a:ea typeface="+mn-ea"/>
                          <a:cs typeface="Janna LT" pitchFamily="2" charset="-78"/>
                        </a:rPr>
                        <a:t>تعزيز القدرة على تحفيز الفريق في الظروف الصعبة.</a:t>
                      </a:r>
                      <a:endParaRPr lang="en-US" sz="1200" b="0" kern="1200" dirty="0">
                        <a:solidFill>
                          <a:schemeClr val="tx1"/>
                        </a:solidFill>
                        <a:latin typeface="Janna LT" pitchFamily="2" charset="-78"/>
                        <a:ea typeface="+mn-ea"/>
                        <a:cs typeface="Janna LT" pitchFamily="2"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800" b="0" kern="1200" dirty="0">
                          <a:solidFill>
                            <a:schemeClr val="tx1"/>
                          </a:solidFill>
                          <a:latin typeface="Janna LT" pitchFamily="2" charset="-78"/>
                          <a:ea typeface="+mn-ea"/>
                          <a:cs typeface="Janna LT" pitchFamily="2" charset="-78"/>
                        </a:rPr>
                        <a:t>الإيجابية</a:t>
                      </a:r>
                      <a:endParaRPr lang="en-US" sz="1800" b="0" kern="1200" dirty="0">
                        <a:solidFill>
                          <a:schemeClr val="tx1"/>
                        </a:solidFill>
                        <a:latin typeface="Janna LT" pitchFamily="2" charset="-78"/>
                        <a:ea typeface="+mn-ea"/>
                        <a:cs typeface="Janna LT" pitchFamily="2" charset="-78"/>
                      </a:endParaRPr>
                    </a:p>
                  </a:txBody>
                  <a:tcPr marL="45714" marR="45714" marT="22857" marB="228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75014909"/>
                  </a:ext>
                </a:extLst>
              </a:tr>
              <a:tr h="561979">
                <a:tc>
                  <a:txBody>
                    <a:bodyPr/>
                    <a:lstStyle/>
                    <a:p>
                      <a:pPr marL="0" marR="0" algn="ctr" defTabSz="914400" rtl="1" eaLnBrk="1" latinLnBrk="0" hangingPunct="1">
                        <a:lnSpc>
                          <a:spcPct val="115000"/>
                        </a:lnSpc>
                        <a:spcBef>
                          <a:spcPts val="0"/>
                        </a:spcBef>
                        <a:spcAft>
                          <a:spcPts val="1000"/>
                        </a:spcAft>
                      </a:pPr>
                      <a:r>
                        <a:rPr lang="ar-SA" sz="1200" b="0" kern="1200" dirty="0">
                          <a:solidFill>
                            <a:schemeClr val="tx1"/>
                          </a:solidFill>
                          <a:latin typeface="Janna LT" pitchFamily="2" charset="-78"/>
                          <a:ea typeface="+mn-ea"/>
                          <a:cs typeface="Janna LT" pitchFamily="2" charset="-78"/>
                        </a:rPr>
                        <a:t>حضور دورة عن “إدارة فرق العمل بفعالية” وتطبيق أساليب حل النزاعات بشكل عملي.</a:t>
                      </a:r>
                      <a:endParaRPr lang="en-US" sz="1200" b="0" kern="1200" dirty="0">
                        <a:solidFill>
                          <a:schemeClr val="tx1"/>
                        </a:solidFill>
                        <a:latin typeface="Janna LT" pitchFamily="2" charset="-78"/>
                        <a:ea typeface="+mn-ea"/>
                        <a:cs typeface="Janna LT" pitchFamily="2"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lnSpc>
                          <a:spcPct val="115000"/>
                        </a:lnSpc>
                        <a:spcBef>
                          <a:spcPts val="0"/>
                        </a:spcBef>
                        <a:spcAft>
                          <a:spcPts val="1000"/>
                        </a:spcAft>
                      </a:pPr>
                      <a:r>
                        <a:rPr lang="ar-SA" sz="1200" b="0" kern="1200" dirty="0">
                          <a:solidFill>
                            <a:schemeClr val="tx1"/>
                          </a:solidFill>
                          <a:latin typeface="Janna LT" pitchFamily="2" charset="-78"/>
                          <a:ea typeface="+mn-ea"/>
                          <a:cs typeface="Janna LT" pitchFamily="2" charset="-78"/>
                        </a:rPr>
                        <a:t>تحسين مهارات العمل الجماعي وبناء بيئة منسجمة داخل الجمعية.</a:t>
                      </a:r>
                      <a:endParaRPr lang="en-US" sz="1200" b="0" kern="1200" dirty="0">
                        <a:solidFill>
                          <a:schemeClr val="tx1"/>
                        </a:solidFill>
                        <a:latin typeface="Janna LT" pitchFamily="2" charset="-78"/>
                        <a:ea typeface="+mn-ea"/>
                        <a:cs typeface="Janna LT" pitchFamily="2"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800" b="0" kern="1200" dirty="0">
                          <a:solidFill>
                            <a:schemeClr val="tx1"/>
                          </a:solidFill>
                          <a:latin typeface="Janna LT" pitchFamily="2" charset="-78"/>
                          <a:ea typeface="+mn-ea"/>
                          <a:cs typeface="Janna LT" pitchFamily="2" charset="-78"/>
                        </a:rPr>
                        <a:t>الانسجام</a:t>
                      </a:r>
                      <a:endParaRPr lang="en-US" sz="1800" b="0" kern="1200" dirty="0">
                        <a:solidFill>
                          <a:schemeClr val="tx1"/>
                        </a:solidFill>
                        <a:latin typeface="Janna LT" pitchFamily="2" charset="-78"/>
                        <a:ea typeface="+mn-ea"/>
                        <a:cs typeface="Janna LT" pitchFamily="2" charset="-78"/>
                      </a:endParaRPr>
                    </a:p>
                  </a:txBody>
                  <a:tcPr marL="45714" marR="45714" marT="22857" marB="228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9445493"/>
                  </a:ext>
                </a:extLst>
              </a:tr>
              <a:tr h="561979">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200" b="0" kern="1200" dirty="0">
                          <a:solidFill>
                            <a:schemeClr val="tx1"/>
                          </a:solidFill>
                          <a:latin typeface="Janna LT" pitchFamily="2" charset="-78"/>
                          <a:ea typeface="+mn-ea"/>
                          <a:cs typeface="Janna LT" pitchFamily="2" charset="-78"/>
                        </a:rPr>
                        <a:t>متابعة </a:t>
                      </a:r>
                      <a:r>
                        <a:rPr lang="ar-SA" sz="1200" b="0" kern="1200" dirty="0" err="1">
                          <a:solidFill>
                            <a:schemeClr val="tx1"/>
                          </a:solidFill>
                          <a:latin typeface="Janna LT" pitchFamily="2" charset="-78"/>
                          <a:ea typeface="+mn-ea"/>
                          <a:cs typeface="Janna LT" pitchFamily="2" charset="-78"/>
                        </a:rPr>
                        <a:t>بودكاست</a:t>
                      </a:r>
                      <a:r>
                        <a:rPr lang="ar-SA" sz="1200" b="0" kern="1200" dirty="0">
                          <a:solidFill>
                            <a:schemeClr val="tx1"/>
                          </a:solidFill>
                          <a:latin typeface="Janna LT" pitchFamily="2" charset="-78"/>
                          <a:ea typeface="+mn-ea"/>
                          <a:cs typeface="Janna LT" pitchFamily="2" charset="-78"/>
                        </a:rPr>
                        <a:t> عن “فن الإلقاء والتأثير” وممارسة مهارات التحدث أمام الجمهور بشكل أسبوعي.</a:t>
                      </a:r>
                      <a:endParaRPr lang="en-US" sz="1200" b="0" kern="1200" dirty="0">
                        <a:solidFill>
                          <a:schemeClr val="tx1"/>
                        </a:solidFill>
                        <a:latin typeface="Janna LT" pitchFamily="2" charset="-78"/>
                        <a:ea typeface="+mn-ea"/>
                        <a:cs typeface="Janna LT" pitchFamily="2"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200" b="0" kern="1200" dirty="0">
                          <a:solidFill>
                            <a:schemeClr val="tx1"/>
                          </a:solidFill>
                          <a:latin typeface="Janna LT" pitchFamily="2" charset="-78"/>
                          <a:ea typeface="+mn-ea"/>
                          <a:cs typeface="Janna LT" pitchFamily="2" charset="-78"/>
                        </a:rPr>
                        <a:t>تطوير القدرة على التأثير والإقناع في الخطابات والاجتماعات.</a:t>
                      </a:r>
                      <a:endParaRPr lang="en-US" sz="1200" b="0" kern="1200" dirty="0">
                        <a:solidFill>
                          <a:schemeClr val="tx1"/>
                        </a:solidFill>
                        <a:latin typeface="Janna LT" pitchFamily="2" charset="-78"/>
                        <a:ea typeface="+mn-ea"/>
                        <a:cs typeface="Janna LT" pitchFamily="2"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2000" b="0" kern="1200" dirty="0">
                          <a:solidFill>
                            <a:schemeClr val="tx1"/>
                          </a:solidFill>
                          <a:latin typeface="Janna LT" pitchFamily="2" charset="-78"/>
                          <a:ea typeface="+mn-ea"/>
                          <a:cs typeface="Janna LT" pitchFamily="2" charset="-78"/>
                        </a:rPr>
                        <a:t>التواصل</a:t>
                      </a:r>
                      <a:endParaRPr lang="en-US" sz="2000" b="0" kern="1200" dirty="0">
                        <a:solidFill>
                          <a:schemeClr val="tx1"/>
                        </a:solidFill>
                        <a:latin typeface="Janna LT" pitchFamily="2" charset="-78"/>
                        <a:ea typeface="+mn-ea"/>
                        <a:cs typeface="Janna LT" pitchFamily="2" charset="-78"/>
                      </a:endParaRPr>
                    </a:p>
                  </a:txBody>
                  <a:tcPr marL="42258" marR="42258" marT="21129" marB="211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21522220"/>
                  </a:ext>
                </a:extLst>
              </a:tr>
              <a:tr h="561979">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200" b="0" kern="1200" dirty="0">
                          <a:solidFill>
                            <a:schemeClr val="tx1"/>
                          </a:solidFill>
                          <a:latin typeface="Janna LT" pitchFamily="2" charset="-78"/>
                          <a:ea typeface="+mn-ea"/>
                          <a:cs typeface="Janna LT" pitchFamily="2" charset="-78"/>
                        </a:rPr>
                        <a:t>جدولة لقاءات دورية مع شخصيات مؤثرة في القطاع غير الربحي لتبادل الخبرات.</a:t>
                      </a:r>
                      <a:endParaRPr lang="en-US" sz="1200" b="0" kern="1200" dirty="0">
                        <a:solidFill>
                          <a:schemeClr val="tx1"/>
                        </a:solidFill>
                        <a:latin typeface="Janna LT" pitchFamily="2" charset="-78"/>
                        <a:ea typeface="+mn-ea"/>
                        <a:cs typeface="Janna LT" pitchFamily="2"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200" b="0" kern="1200" dirty="0">
                          <a:solidFill>
                            <a:schemeClr val="tx1"/>
                          </a:solidFill>
                          <a:latin typeface="Janna LT" pitchFamily="2" charset="-78"/>
                          <a:ea typeface="+mn-ea"/>
                          <a:cs typeface="Janna LT" pitchFamily="2" charset="-78"/>
                        </a:rPr>
                        <a:t>ناء علاقات أقوى مع شركاء الجمعية والداعمين.</a:t>
                      </a:r>
                      <a:endParaRPr lang="en-US" sz="1200" b="0" kern="1200" dirty="0">
                        <a:solidFill>
                          <a:schemeClr val="tx1"/>
                        </a:solidFill>
                        <a:latin typeface="Janna LT" pitchFamily="2" charset="-78"/>
                        <a:ea typeface="+mn-ea"/>
                        <a:cs typeface="Janna LT" pitchFamily="2"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2000" b="0" kern="1200" dirty="0">
                          <a:solidFill>
                            <a:schemeClr val="tx1"/>
                          </a:solidFill>
                          <a:latin typeface="Janna LT" pitchFamily="2" charset="-78"/>
                          <a:ea typeface="+mn-ea"/>
                          <a:cs typeface="Janna LT" pitchFamily="2" charset="-78"/>
                        </a:rPr>
                        <a:t>التودد</a:t>
                      </a:r>
                      <a:endParaRPr lang="en-US" sz="2000" b="0" kern="1200" dirty="0">
                        <a:solidFill>
                          <a:schemeClr val="tx1"/>
                        </a:solidFill>
                        <a:latin typeface="Janna LT" pitchFamily="2" charset="-78"/>
                        <a:ea typeface="+mn-ea"/>
                        <a:cs typeface="Janna LT" pitchFamily="2" charset="-78"/>
                      </a:endParaRPr>
                    </a:p>
                  </a:txBody>
                  <a:tcPr marL="42258" marR="42258" marT="21129" marB="211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39888667"/>
                  </a:ext>
                </a:extLst>
              </a:tr>
              <a:tr h="561979">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200" b="0" kern="1200" dirty="0">
                          <a:solidFill>
                            <a:schemeClr val="tx1"/>
                          </a:solidFill>
                          <a:latin typeface="Janna LT" pitchFamily="2" charset="-78"/>
                          <a:ea typeface="+mn-ea"/>
                          <a:cs typeface="Janna LT" pitchFamily="2" charset="-78"/>
                        </a:rPr>
                        <a:t>الاستفادة من استشارات أحد الخبراء القياديين وتطبيق ممارسات التحفيز داخل فريق العمل.</a:t>
                      </a:r>
                      <a:endParaRPr lang="en-US" sz="1200" b="0" kern="1200" dirty="0">
                        <a:solidFill>
                          <a:schemeClr val="tx1"/>
                        </a:solidFill>
                        <a:latin typeface="Janna LT" pitchFamily="2" charset="-78"/>
                        <a:ea typeface="+mn-ea"/>
                        <a:cs typeface="Janna LT" pitchFamily="2"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200" b="0" kern="1200" dirty="0">
                          <a:solidFill>
                            <a:schemeClr val="tx1"/>
                          </a:solidFill>
                          <a:latin typeface="Janna LT" pitchFamily="2" charset="-78"/>
                          <a:ea typeface="+mn-ea"/>
                          <a:cs typeface="Janna LT" pitchFamily="2" charset="-78"/>
                        </a:rPr>
                        <a:t>تعزيز دورك كقائد ملهم وتحفيزي في بيئة العمل.</a:t>
                      </a:r>
                      <a:endParaRPr lang="en-US" sz="1200" b="0" kern="1200" dirty="0">
                        <a:solidFill>
                          <a:schemeClr val="tx1"/>
                        </a:solidFill>
                        <a:latin typeface="Janna LT" pitchFamily="2" charset="-78"/>
                        <a:ea typeface="+mn-ea"/>
                        <a:cs typeface="Janna LT" pitchFamily="2"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2000" b="0" kern="1200" dirty="0">
                          <a:solidFill>
                            <a:schemeClr val="tx1"/>
                          </a:solidFill>
                          <a:latin typeface="Janna LT" pitchFamily="2" charset="-78"/>
                          <a:ea typeface="+mn-ea"/>
                          <a:cs typeface="Janna LT" pitchFamily="2" charset="-78"/>
                        </a:rPr>
                        <a:t>المعظم</a:t>
                      </a:r>
                      <a:endParaRPr lang="en-US" sz="2000" b="0" kern="1200" dirty="0">
                        <a:solidFill>
                          <a:schemeClr val="tx1"/>
                        </a:solidFill>
                        <a:latin typeface="Janna LT" pitchFamily="2" charset="-78"/>
                        <a:ea typeface="+mn-ea"/>
                        <a:cs typeface="Janna LT" pitchFamily="2" charset="-78"/>
                      </a:endParaRPr>
                    </a:p>
                  </a:txBody>
                  <a:tcPr marL="42258" marR="42258" marT="21129" marB="2112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26014937"/>
                  </a:ext>
                </a:extLst>
              </a:tr>
            </a:tbl>
          </a:graphicData>
        </a:graphic>
      </p:graphicFrame>
    </p:spTree>
    <p:extLst>
      <p:ext uri="{BB962C8B-B14F-4D97-AF65-F5344CB8AC3E}">
        <p14:creationId xmlns:p14="http://schemas.microsoft.com/office/powerpoint/2010/main" val="207489263"/>
      </p:ext>
    </p:extLst>
  </p:cSld>
  <p:clrMapOvr>
    <a:masterClrMapping/>
  </p:clrMapOvr>
  <p:transition spd="slow">
    <p:push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AE85B8-E8B0-DF7F-67E2-41F6B11CE694}"/>
            </a:ext>
          </a:extLst>
        </p:cNvPr>
        <p:cNvGrpSpPr/>
        <p:nvPr/>
      </p:nvGrpSpPr>
      <p:grpSpPr>
        <a:xfrm>
          <a:off x="0" y="0"/>
          <a:ext cx="0" cy="0"/>
          <a:chOff x="0" y="0"/>
          <a:chExt cx="0" cy="0"/>
        </a:xfrm>
      </p:grpSpPr>
      <p:sp>
        <p:nvSpPr>
          <p:cNvPr id="7" name="Rectangle: Top Corners Rounded 6">
            <a:extLst>
              <a:ext uri="{FF2B5EF4-FFF2-40B4-BE49-F238E27FC236}">
                <a16:creationId xmlns:a16="http://schemas.microsoft.com/office/drawing/2014/main" id="{2F9D0C7A-9D3B-3A51-7A4A-1C7073EC1C1B}"/>
              </a:ext>
            </a:extLst>
          </p:cNvPr>
          <p:cNvSpPr/>
          <p:nvPr/>
        </p:nvSpPr>
        <p:spPr>
          <a:xfrm rot="5400000" flipV="1">
            <a:off x="12090706" y="3429000"/>
            <a:ext cx="202590" cy="0"/>
          </a:xfrm>
          <a:prstGeom prst="round2SameRect">
            <a:avLst>
              <a:gd name="adj1" fmla="val 0"/>
              <a:gd name="adj2" fmla="val 0"/>
            </a:avLst>
          </a:prstGeom>
          <a:solidFill>
            <a:srgbClr val="1109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8" name="Rectangle 27">
            <a:extLst>
              <a:ext uri="{FF2B5EF4-FFF2-40B4-BE49-F238E27FC236}">
                <a16:creationId xmlns:a16="http://schemas.microsoft.com/office/drawing/2014/main" id="{0EAE444D-2F90-D518-C7FE-CE7240FF1D6B}"/>
              </a:ext>
            </a:extLst>
          </p:cNvPr>
          <p:cNvSpPr/>
          <p:nvPr/>
        </p:nvSpPr>
        <p:spPr>
          <a:xfrm>
            <a:off x="-12304823" y="446"/>
            <a:ext cx="12191206" cy="11428512"/>
          </a:xfrm>
          <a:prstGeom prst="rect">
            <a:avLst/>
          </a:prstGeom>
          <a:gradFill>
            <a:gsLst>
              <a:gs pos="0">
                <a:srgbClr val="A434FF"/>
              </a:gs>
              <a:gs pos="75000">
                <a:srgbClr val="110939"/>
              </a:gs>
              <a:gs pos="99000">
                <a:srgbClr val="110939"/>
              </a:gs>
            </a:gsLst>
            <a:lin ang="5400000" scaled="1"/>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228554"/>
            <a:endParaRPr lang="en-SA" sz="900"/>
          </a:p>
        </p:txBody>
      </p:sp>
      <p:sp>
        <p:nvSpPr>
          <p:cNvPr id="2" name="مستطيل 1">
            <a:extLst>
              <a:ext uri="{FF2B5EF4-FFF2-40B4-BE49-F238E27FC236}">
                <a16:creationId xmlns:a16="http://schemas.microsoft.com/office/drawing/2014/main" id="{E9434EDE-2199-8F27-31E1-50205290CDC2}"/>
              </a:ext>
            </a:extLst>
          </p:cNvPr>
          <p:cNvSpPr/>
          <p:nvPr/>
        </p:nvSpPr>
        <p:spPr>
          <a:xfrm>
            <a:off x="240601" y="6256053"/>
            <a:ext cx="6440067" cy="48922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sz="900" dirty="0"/>
          </a:p>
        </p:txBody>
      </p:sp>
      <p:graphicFrame>
        <p:nvGraphicFramePr>
          <p:cNvPr id="3" name="Table 6">
            <a:extLst>
              <a:ext uri="{FF2B5EF4-FFF2-40B4-BE49-F238E27FC236}">
                <a16:creationId xmlns:a16="http://schemas.microsoft.com/office/drawing/2014/main" id="{FA347EE2-61C5-49A1-7AE8-4C08086345AF}"/>
              </a:ext>
            </a:extLst>
          </p:cNvPr>
          <p:cNvGraphicFramePr>
            <a:graphicFrameLocks noGrp="1"/>
          </p:cNvGraphicFramePr>
          <p:nvPr>
            <p:extLst>
              <p:ext uri="{D42A27DB-BD31-4B8C-83A1-F6EECF244321}">
                <p14:modId xmlns:p14="http://schemas.microsoft.com/office/powerpoint/2010/main" val="3150092396"/>
              </p:ext>
            </p:extLst>
          </p:nvPr>
        </p:nvGraphicFramePr>
        <p:xfrm>
          <a:off x="540258" y="1063063"/>
          <a:ext cx="10355102" cy="5254234"/>
        </p:xfrm>
        <a:graphic>
          <a:graphicData uri="http://schemas.openxmlformats.org/drawingml/2006/table">
            <a:tbl>
              <a:tblPr firstRow="1" bandRow="1">
                <a:tableStyleId>{5C22544A-7EE6-4342-B048-85BDC9FD1C3A}</a:tableStyleId>
              </a:tblPr>
              <a:tblGrid>
                <a:gridCol w="1435382">
                  <a:extLst>
                    <a:ext uri="{9D8B030D-6E8A-4147-A177-3AD203B41FA5}">
                      <a16:colId xmlns:a16="http://schemas.microsoft.com/office/drawing/2014/main" val="1549459106"/>
                    </a:ext>
                  </a:extLst>
                </a:gridCol>
                <a:gridCol w="1435382">
                  <a:extLst>
                    <a:ext uri="{9D8B030D-6E8A-4147-A177-3AD203B41FA5}">
                      <a16:colId xmlns:a16="http://schemas.microsoft.com/office/drawing/2014/main" val="4174486185"/>
                    </a:ext>
                  </a:extLst>
                </a:gridCol>
                <a:gridCol w="1435382">
                  <a:extLst>
                    <a:ext uri="{9D8B030D-6E8A-4147-A177-3AD203B41FA5}">
                      <a16:colId xmlns:a16="http://schemas.microsoft.com/office/drawing/2014/main" val="1194054848"/>
                    </a:ext>
                  </a:extLst>
                </a:gridCol>
                <a:gridCol w="3818016">
                  <a:extLst>
                    <a:ext uri="{9D8B030D-6E8A-4147-A177-3AD203B41FA5}">
                      <a16:colId xmlns:a16="http://schemas.microsoft.com/office/drawing/2014/main" val="4105006926"/>
                    </a:ext>
                  </a:extLst>
                </a:gridCol>
                <a:gridCol w="2230940">
                  <a:extLst>
                    <a:ext uri="{9D8B030D-6E8A-4147-A177-3AD203B41FA5}">
                      <a16:colId xmlns:a16="http://schemas.microsoft.com/office/drawing/2014/main" val="551543009"/>
                    </a:ext>
                  </a:extLst>
                </a:gridCol>
              </a:tblGrid>
              <a:tr h="616994">
                <a:tc gridSpan="5">
                  <a:txBody>
                    <a:bodyPr/>
                    <a:lstStyle/>
                    <a:p>
                      <a:pPr marL="0" marR="0" algn="ctr" defTabSz="914400" rtl="1" eaLnBrk="1" latinLnBrk="0" hangingPunct="1">
                        <a:lnSpc>
                          <a:spcPct val="115000"/>
                        </a:lnSpc>
                        <a:spcBef>
                          <a:spcPts val="0"/>
                        </a:spcBef>
                        <a:spcAft>
                          <a:spcPts val="1000"/>
                        </a:spcAft>
                      </a:pPr>
                      <a:r>
                        <a:rPr lang="ar-SA" sz="2000" b="1" kern="1200" dirty="0">
                          <a:solidFill>
                            <a:schemeClr val="bg1"/>
                          </a:solidFill>
                          <a:latin typeface="GE SS Two Bold" panose="020A0503020102020204" pitchFamily="18" charset="-78"/>
                          <a:ea typeface="GE SS Two Bold" panose="020A0503020102020204" pitchFamily="18" charset="-78"/>
                          <a:cs typeface="GE SS Two Bold" panose="020A0503020102020204" pitchFamily="18" charset="-78"/>
                        </a:rPr>
                        <a:t>نموذج الخطة التطويرية</a:t>
                      </a:r>
                      <a:endParaRPr lang="en-US" sz="2000" b="1" kern="1200" dirty="0">
                        <a:solidFill>
                          <a:schemeClr val="bg1"/>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0" marR="0" marT="0" marB="0" anchor="ctr">
                    <a:solidFill>
                      <a:srgbClr val="2C115D"/>
                    </a:solidFill>
                  </a:tcPr>
                </a:tc>
                <a:tc hMerge="1">
                  <a:txBody>
                    <a:bodyPr/>
                    <a:lstStyle/>
                    <a:p>
                      <a:pPr rtl="1"/>
                      <a:endParaRPr lang="ar-SA"/>
                    </a:p>
                  </a:txBody>
                  <a:tcPr/>
                </a:tc>
                <a:tc hMerge="1">
                  <a:txBody>
                    <a:bodyPr/>
                    <a:lstStyle/>
                    <a:p>
                      <a:pPr marL="0" marR="0" algn="ctr" defTabSz="914400" rtl="0" eaLnBrk="1" latinLnBrk="0" hangingPunct="1">
                        <a:lnSpc>
                          <a:spcPct val="115000"/>
                        </a:lnSpc>
                        <a:spcBef>
                          <a:spcPts val="0"/>
                        </a:spcBef>
                        <a:spcAft>
                          <a:spcPts val="1000"/>
                        </a:spcAft>
                      </a:pPr>
                      <a:endParaRPr lang="en-US" sz="1600" b="1" kern="1200" dirty="0">
                        <a:solidFill>
                          <a:schemeClr val="tx1"/>
                        </a:solidFill>
                        <a:latin typeface="Janna LT" pitchFamily="2" charset="-78"/>
                        <a:ea typeface="+mn-ea"/>
                        <a:cs typeface="Janna LT" pitchFamily="2" charset="-78"/>
                      </a:endParaRPr>
                    </a:p>
                  </a:txBody>
                  <a:tcPr marL="84528" marR="84528" marT="42264" marB="42264" anchor="ctr">
                    <a:solidFill>
                      <a:srgbClr val="86D3E6"/>
                    </a:solidFill>
                  </a:tcPr>
                </a:tc>
                <a:tc hMerge="1">
                  <a:txBody>
                    <a:bodyPr/>
                    <a:lstStyle/>
                    <a:p>
                      <a:pPr marL="0" marR="0" algn="ctr" defTabSz="914400" rtl="0" eaLnBrk="1" latinLnBrk="0" hangingPunct="1">
                        <a:lnSpc>
                          <a:spcPct val="115000"/>
                        </a:lnSpc>
                        <a:spcBef>
                          <a:spcPts val="0"/>
                        </a:spcBef>
                        <a:spcAft>
                          <a:spcPts val="1000"/>
                        </a:spcAft>
                      </a:pPr>
                      <a:endParaRPr lang="en-US" sz="1600" b="1" kern="1200" dirty="0">
                        <a:solidFill>
                          <a:schemeClr val="tx1"/>
                        </a:solidFill>
                        <a:latin typeface="Janna LT" pitchFamily="2" charset="-78"/>
                        <a:ea typeface="+mn-ea"/>
                        <a:cs typeface="Janna LT" pitchFamily="2" charset="-78"/>
                      </a:endParaRPr>
                    </a:p>
                  </a:txBody>
                  <a:tcPr marL="84528" marR="84528" marT="42264" marB="42264" anchor="ctr">
                    <a:solidFill>
                      <a:srgbClr val="86D3E6"/>
                    </a:solidFill>
                  </a:tcPr>
                </a:tc>
                <a:tc hMerge="1">
                  <a:txBody>
                    <a:bodyPr/>
                    <a:lstStyle/>
                    <a:p>
                      <a:pPr marL="0" marR="0" algn="ctr" defTabSz="914400" rtl="0" eaLnBrk="1" latinLnBrk="0" hangingPunct="1">
                        <a:lnSpc>
                          <a:spcPct val="115000"/>
                        </a:lnSpc>
                        <a:spcBef>
                          <a:spcPts val="0"/>
                        </a:spcBef>
                        <a:spcAft>
                          <a:spcPts val="1000"/>
                        </a:spcAft>
                      </a:pPr>
                      <a:endParaRPr lang="en-US" sz="1600" b="1" kern="1200" dirty="0">
                        <a:solidFill>
                          <a:schemeClr val="tx1"/>
                        </a:solidFill>
                        <a:latin typeface="Janna LT" pitchFamily="2" charset="-78"/>
                        <a:ea typeface="+mn-ea"/>
                        <a:cs typeface="Janna LT" pitchFamily="2" charset="-78"/>
                      </a:endParaRPr>
                    </a:p>
                  </a:txBody>
                  <a:tcPr marL="0" marR="0" marT="0" marB="0" anchor="ctr">
                    <a:solidFill>
                      <a:srgbClr val="86D3E6"/>
                    </a:solidFill>
                  </a:tcPr>
                </a:tc>
                <a:extLst>
                  <a:ext uri="{0D108BD9-81ED-4DB2-BD59-A6C34878D82A}">
                    <a16:rowId xmlns:a16="http://schemas.microsoft.com/office/drawing/2014/main" val="99904182"/>
                  </a:ext>
                </a:extLst>
              </a:tr>
              <a:tr h="616994">
                <a:tc>
                  <a:txBody>
                    <a:bodyPr/>
                    <a:lstStyle/>
                    <a:p>
                      <a:pPr marL="0" marR="0" algn="ctr" defTabSz="914400" rtl="0" eaLnBrk="1" latinLnBrk="0" hangingPunct="1">
                        <a:lnSpc>
                          <a:spcPct val="115000"/>
                        </a:lnSpc>
                        <a:spcBef>
                          <a:spcPts val="0"/>
                        </a:spcBef>
                        <a:spcAft>
                          <a:spcPts val="1000"/>
                        </a:spcAft>
                      </a:pPr>
                      <a:r>
                        <a:rPr lang="ar-SA"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rPr>
                        <a:t>التقييم</a:t>
                      </a:r>
                      <a:endParaRPr lang="en-US"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0" marR="0" marT="0" marB="0" anchor="ctr">
                    <a:solidFill>
                      <a:srgbClr val="A434FF"/>
                    </a:solidFill>
                  </a:tcPr>
                </a:tc>
                <a:tc>
                  <a:txBody>
                    <a:bodyPr/>
                    <a:lstStyle/>
                    <a:p>
                      <a:pPr marL="0" marR="0" algn="ctr" defTabSz="914400" rtl="0" eaLnBrk="1" latinLnBrk="0" hangingPunct="1">
                        <a:lnSpc>
                          <a:spcPct val="115000"/>
                        </a:lnSpc>
                        <a:spcBef>
                          <a:spcPts val="0"/>
                        </a:spcBef>
                        <a:spcAft>
                          <a:spcPts val="1000"/>
                        </a:spcAft>
                      </a:pPr>
                      <a:r>
                        <a:rPr lang="ar-SA"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rPr>
                        <a:t>نهاية التنفيذ</a:t>
                      </a:r>
                      <a:endParaRPr lang="en-US"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0" marR="0" marT="0" marB="0" anchor="ctr">
                    <a:solidFill>
                      <a:srgbClr val="A434FF"/>
                    </a:solidFill>
                  </a:tcPr>
                </a:tc>
                <a:tc>
                  <a:txBody>
                    <a:bodyPr/>
                    <a:lstStyle/>
                    <a:p>
                      <a:pPr marL="0" marR="0" algn="ctr" defTabSz="914400" rtl="0" eaLnBrk="1" latinLnBrk="0" hangingPunct="1">
                        <a:lnSpc>
                          <a:spcPct val="115000"/>
                        </a:lnSpc>
                        <a:spcBef>
                          <a:spcPts val="0"/>
                        </a:spcBef>
                        <a:spcAft>
                          <a:spcPts val="1000"/>
                        </a:spcAft>
                      </a:pPr>
                      <a:r>
                        <a:rPr lang="ar-SA"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rPr>
                        <a:t>بداية التنفيذ</a:t>
                      </a:r>
                      <a:endParaRPr lang="en-US"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69314" marR="69314" marT="34657" marB="34657" anchor="ctr">
                    <a:solidFill>
                      <a:srgbClr val="A434FF"/>
                    </a:solidFill>
                  </a:tcPr>
                </a:tc>
                <a:tc>
                  <a:txBody>
                    <a:bodyPr/>
                    <a:lstStyle/>
                    <a:p>
                      <a:pPr marL="0" marR="0" algn="ctr" defTabSz="914400" rtl="0" eaLnBrk="1" latinLnBrk="0" hangingPunct="1">
                        <a:lnSpc>
                          <a:spcPct val="115000"/>
                        </a:lnSpc>
                        <a:spcBef>
                          <a:spcPts val="0"/>
                        </a:spcBef>
                        <a:spcAft>
                          <a:spcPts val="1000"/>
                        </a:spcAft>
                      </a:pPr>
                      <a:r>
                        <a:rPr lang="ar-SA"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rPr>
                        <a:t>خطة العمل التطويرية</a:t>
                      </a:r>
                      <a:endParaRPr lang="en-US"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69314" marR="69314" marT="34657" marB="34657" anchor="ctr">
                    <a:solidFill>
                      <a:srgbClr val="A434FF"/>
                    </a:solidFill>
                  </a:tcPr>
                </a:tc>
                <a:tc>
                  <a:txBody>
                    <a:bodyPr/>
                    <a:lstStyle/>
                    <a:p>
                      <a:pPr marL="0" marR="0" algn="ctr" defTabSz="914400" rtl="0" eaLnBrk="1" latinLnBrk="0" hangingPunct="1">
                        <a:lnSpc>
                          <a:spcPct val="115000"/>
                        </a:lnSpc>
                        <a:spcBef>
                          <a:spcPts val="0"/>
                        </a:spcBef>
                        <a:spcAft>
                          <a:spcPts val="1000"/>
                        </a:spcAft>
                      </a:pPr>
                      <a:r>
                        <a:rPr lang="ar-SA"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rPr>
                        <a:t>الهدف الاستراتيجي</a:t>
                      </a:r>
                      <a:endParaRPr lang="en-US"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0" marR="0" marT="0" marB="0" anchor="ctr">
                    <a:solidFill>
                      <a:srgbClr val="A434FF"/>
                    </a:solidFill>
                  </a:tcPr>
                </a:tc>
                <a:extLst>
                  <a:ext uri="{0D108BD9-81ED-4DB2-BD59-A6C34878D82A}">
                    <a16:rowId xmlns:a16="http://schemas.microsoft.com/office/drawing/2014/main" val="1232269754"/>
                  </a:ext>
                </a:extLst>
              </a:tr>
              <a:tr h="970056">
                <a:tc>
                  <a:txBody>
                    <a:bodyPr/>
                    <a:lstStyle/>
                    <a:p>
                      <a:pPr marL="0" marR="0" algn="ctr" defTabSz="914400" rtl="0" eaLnBrk="1" latinLnBrk="0" hangingPunct="1">
                        <a:lnSpc>
                          <a:spcPct val="115000"/>
                        </a:lnSpc>
                        <a:spcBef>
                          <a:spcPts val="0"/>
                        </a:spcBef>
                        <a:spcAft>
                          <a:spcPts val="1000"/>
                        </a:spcAft>
                      </a:pPr>
                      <a:r>
                        <a:rPr lang="ar-SA"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قيم تقدمك، وسجل ملاحظاتك</a:t>
                      </a:r>
                      <a:endParaRPr lang="en-US"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B w="12700" cap="flat" cmpd="sng" algn="ctr">
                      <a:solidFill>
                        <a:schemeClr val="tx1"/>
                      </a:solidFill>
                      <a:prstDash val="solid"/>
                      <a:round/>
                      <a:headEnd type="none" w="med" len="med"/>
                      <a:tailEnd type="none" w="med" len="med"/>
                    </a:lnB>
                    <a:solidFill>
                      <a:schemeClr val="tx1">
                        <a:lumMod val="10000"/>
                        <a:lumOff val="90000"/>
                      </a:schemeClr>
                    </a:solidFill>
                  </a:tcPr>
                </a:tc>
                <a:tc>
                  <a:txBody>
                    <a:bodyPr/>
                    <a:lstStyle/>
                    <a:p>
                      <a:pPr marL="0" marR="0" algn="ctr" defTabSz="914400" rtl="0" eaLnBrk="1" latinLnBrk="0" hangingPunct="1">
                        <a:lnSpc>
                          <a:spcPct val="115000"/>
                        </a:lnSpc>
                        <a:spcBef>
                          <a:spcPts val="0"/>
                        </a:spcBef>
                        <a:spcAft>
                          <a:spcPts val="1000"/>
                        </a:spcAft>
                      </a:pPr>
                      <a:r>
                        <a:rPr lang="ar-SA"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حدد نهاية تنفيذ كل مهمة</a:t>
                      </a:r>
                      <a:endParaRPr lang="en-US"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B w="12700" cap="flat" cmpd="sng" algn="ctr">
                      <a:solidFill>
                        <a:schemeClr val="tx1"/>
                      </a:solidFill>
                      <a:prstDash val="solid"/>
                      <a:round/>
                      <a:headEnd type="none" w="med" len="med"/>
                      <a:tailEnd type="none" w="med" len="med"/>
                    </a:lnB>
                    <a:solidFill>
                      <a:schemeClr val="tx1">
                        <a:lumMod val="10000"/>
                        <a:lumOff val="90000"/>
                      </a:schemeClr>
                    </a:solidFill>
                  </a:tcPr>
                </a:tc>
                <a:tc>
                  <a:txBody>
                    <a:bodyPr/>
                    <a:lstStyle/>
                    <a:p>
                      <a:pPr marL="0" marR="0" algn="ctr" defTabSz="914400" rtl="0" eaLnBrk="1" latinLnBrk="0" hangingPunct="1">
                        <a:lnSpc>
                          <a:spcPct val="115000"/>
                        </a:lnSpc>
                        <a:spcBef>
                          <a:spcPts val="0"/>
                        </a:spcBef>
                        <a:spcAft>
                          <a:spcPts val="1000"/>
                        </a:spcAft>
                      </a:pPr>
                      <a:r>
                        <a:rPr lang="ar-SA"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حدد بداية تنفيذ كل مهمة</a:t>
                      </a:r>
                      <a:endParaRPr lang="en-US"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B w="12700" cap="flat" cmpd="sng" algn="ctr">
                      <a:solidFill>
                        <a:schemeClr val="tx1"/>
                      </a:solidFill>
                      <a:prstDash val="solid"/>
                      <a:round/>
                      <a:headEnd type="none" w="med" len="med"/>
                      <a:tailEnd type="none" w="med" len="med"/>
                    </a:lnB>
                    <a:solidFill>
                      <a:schemeClr val="tx1">
                        <a:lumMod val="10000"/>
                        <a:lumOff val="90000"/>
                      </a:schemeClr>
                    </a:solidFill>
                  </a:tcPr>
                </a:tc>
                <a:tc>
                  <a:txBody>
                    <a:bodyPr/>
                    <a:lstStyle/>
                    <a:p>
                      <a:pPr marL="0" marR="0" algn="ctr" defTabSz="914400" rtl="0" eaLnBrk="1" latinLnBrk="0" hangingPunct="1">
                        <a:lnSpc>
                          <a:spcPct val="115000"/>
                        </a:lnSpc>
                        <a:spcBef>
                          <a:spcPts val="0"/>
                        </a:spcBef>
                        <a:spcAft>
                          <a:spcPts val="1000"/>
                        </a:spcAft>
                      </a:pPr>
                      <a:r>
                        <a:rPr lang="ar-SA"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ماهي المعارف والمهارات والاتجاهات التي تريد  اكتسابها للوصول إلى أهدافك</a:t>
                      </a:r>
                      <a:endParaRPr lang="en-US"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B w="12700" cap="flat" cmpd="sng" algn="ctr">
                      <a:solidFill>
                        <a:schemeClr val="tx1"/>
                      </a:solidFill>
                      <a:prstDash val="solid"/>
                      <a:round/>
                      <a:headEnd type="none" w="med" len="med"/>
                      <a:tailEnd type="none" w="med" len="med"/>
                    </a:lnB>
                    <a:solidFill>
                      <a:schemeClr val="tx1">
                        <a:lumMod val="10000"/>
                        <a:lumOff val="90000"/>
                      </a:schemeClr>
                    </a:solidFill>
                  </a:tcPr>
                </a:tc>
                <a:tc>
                  <a:txBody>
                    <a:bodyPr/>
                    <a:lstStyle/>
                    <a:p>
                      <a:pPr marL="0" marR="0" algn="ctr" defTabSz="914400" rtl="0" eaLnBrk="1" latinLnBrk="0" hangingPunct="1">
                        <a:lnSpc>
                          <a:spcPct val="115000"/>
                        </a:lnSpc>
                        <a:spcBef>
                          <a:spcPts val="0"/>
                        </a:spcBef>
                        <a:spcAft>
                          <a:spcPts val="1000"/>
                        </a:spcAft>
                      </a:pPr>
                      <a:r>
                        <a:rPr lang="ar-SA"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الهدف الاستراتيجي الذي تأمل تحقيقه</a:t>
                      </a:r>
                      <a:endParaRPr lang="en-US"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B w="12700" cap="flat" cmpd="sng" algn="ctr">
                      <a:solidFill>
                        <a:schemeClr val="tx1"/>
                      </a:solidFill>
                      <a:prstDash val="solid"/>
                      <a:round/>
                      <a:headEnd type="none" w="med" len="med"/>
                      <a:tailEnd type="none" w="med" len="med"/>
                    </a:lnB>
                    <a:solidFill>
                      <a:schemeClr val="tx1">
                        <a:lumMod val="10000"/>
                        <a:lumOff val="90000"/>
                      </a:schemeClr>
                    </a:solidFill>
                  </a:tcPr>
                </a:tc>
                <a:extLst>
                  <a:ext uri="{0D108BD9-81ED-4DB2-BD59-A6C34878D82A}">
                    <a16:rowId xmlns:a16="http://schemas.microsoft.com/office/drawing/2014/main" val="266484983"/>
                  </a:ext>
                </a:extLst>
              </a:tr>
              <a:tr h="610038">
                <a:tc>
                  <a:txBody>
                    <a:bodyPr/>
                    <a:lstStyle/>
                    <a:p>
                      <a:pPr marL="0" marR="0" algn="ctr" defTabSz="914400" rtl="1" eaLnBrk="1" latinLnBrk="0" hangingPunct="1">
                        <a:lnSpc>
                          <a:spcPct val="100000"/>
                        </a:lnSpc>
                        <a:spcBef>
                          <a:spcPts val="0"/>
                        </a:spcBef>
                        <a:spcAft>
                          <a:spcPts val="1000"/>
                        </a:spcAft>
                      </a:pPr>
                      <a:endPar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13/4/2025</a:t>
                      </a: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74983" marR="74983" marT="37491" marB="374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6/4/2025</a:t>
                      </a: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74983" marR="74983" marT="37491" marB="374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400" b="1"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1. قراءة كتاب “القوة في داخلك” وتطبيق تمارين</a:t>
                      </a:r>
                      <a:endParaRPr lang="en-US" sz="1400" b="1"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74983" marR="74983" marT="37491" marB="374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5">
                  <a:txBody>
                    <a:bodyPr/>
                    <a:lstStyle/>
                    <a:p>
                      <a:pPr marL="0" marR="0" algn="ctr" defTabSz="914400" rtl="1" eaLnBrk="1" latinLnBrk="0" hangingPunct="1">
                        <a:lnSpc>
                          <a:spcPct val="115000"/>
                        </a:lnSpc>
                        <a:spcBef>
                          <a:spcPts val="0"/>
                        </a:spcBef>
                        <a:spcAft>
                          <a:spcPts val="1000"/>
                        </a:spcAft>
                      </a:pPr>
                      <a:r>
                        <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تحفيز الفريق في الظروف الصعبة</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00455120"/>
                  </a:ext>
                </a:extLst>
              </a:tr>
              <a:tr h="610038">
                <a:tc>
                  <a:txBody>
                    <a:bodyPr/>
                    <a:lstStyle/>
                    <a:p>
                      <a:pPr marL="0" marR="0" algn="ctr" defTabSz="914400" rtl="1" eaLnBrk="1" latinLnBrk="0" hangingPunct="1">
                        <a:lnSpc>
                          <a:spcPct val="115000"/>
                        </a:lnSpc>
                        <a:spcBef>
                          <a:spcPts val="0"/>
                        </a:spcBef>
                        <a:spcAft>
                          <a:spcPts val="1000"/>
                        </a:spcAft>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20/4/2025</a:t>
                      </a: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13/4/2025</a:t>
                      </a: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74983" marR="74983" marT="37491" marB="374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lnSpc>
                          <a:spcPct val="115000"/>
                        </a:lnSpc>
                        <a:spcBef>
                          <a:spcPts val="0"/>
                        </a:spcBef>
                        <a:spcAft>
                          <a:spcPts val="1000"/>
                        </a:spcAft>
                      </a:pPr>
                      <a:r>
                        <a:rPr lang="ar-SA" sz="1400" b="1"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2. تقديم جلسات تحفيزية أسبوعية للفريق لتعزيز الروح الإيجابية.</a:t>
                      </a:r>
                      <a:endParaRPr lang="en-US" sz="1400" b="1"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74983" marR="74983" marT="37491" marB="374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ar-SA" sz="1400" b="0" kern="1200" dirty="0">
                        <a:solidFill>
                          <a:schemeClr val="tx1"/>
                        </a:solidFill>
                        <a:latin typeface="Janna LT" pitchFamily="2" charset="-78"/>
                        <a:ea typeface="+mn-ea"/>
                        <a:cs typeface="Janna LT" pitchFamily="2" charset="-78"/>
                      </a:endParaRPr>
                    </a:p>
                  </a:txBody>
                  <a:tcPr marL="0" marR="0" marT="0" marB="0" anchor="ctr">
                    <a:solidFill>
                      <a:schemeClr val="bg1">
                        <a:lumMod val="95000"/>
                      </a:schemeClr>
                    </a:solidFill>
                  </a:tcPr>
                </a:tc>
                <a:extLst>
                  <a:ext uri="{0D108BD9-81ED-4DB2-BD59-A6C34878D82A}">
                    <a16:rowId xmlns:a16="http://schemas.microsoft.com/office/drawing/2014/main" val="3751390492"/>
                  </a:ext>
                </a:extLst>
              </a:tr>
              <a:tr h="610038">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27/4/2025</a:t>
                      </a: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20/4/2025</a:t>
                      </a: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lnSpc>
                          <a:spcPct val="115000"/>
                        </a:lnSpc>
                        <a:spcBef>
                          <a:spcPts val="0"/>
                        </a:spcBef>
                        <a:spcAft>
                          <a:spcPts val="1000"/>
                        </a:spcAft>
                      </a:pPr>
                      <a:r>
                        <a:rPr lang="ar-SA" sz="1400" b="1"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3. تطبيق أسلوب التفكير الإيجابي من خلال كتابة 3 إنجازات يومية.</a:t>
                      </a: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Janna LT" pitchFamily="2" charset="-78"/>
                        <a:ea typeface="+mn-ea"/>
                        <a:cs typeface="Janna LT" pitchFamily="2" charset="-78"/>
                      </a:endParaRPr>
                    </a:p>
                  </a:txBody>
                  <a:tcPr marL="0" marR="0" marT="0" marB="0" anchor="ctr">
                    <a:solidFill>
                      <a:schemeClr val="bg1">
                        <a:lumMod val="95000"/>
                      </a:schemeClr>
                    </a:solidFill>
                  </a:tcPr>
                </a:tc>
                <a:extLst>
                  <a:ext uri="{0D108BD9-81ED-4DB2-BD59-A6C34878D82A}">
                    <a16:rowId xmlns:a16="http://schemas.microsoft.com/office/drawing/2014/main" val="1723716566"/>
                  </a:ext>
                </a:extLst>
              </a:tr>
              <a:tr h="610038">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4/5/2025</a:t>
                      </a: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27/4/2025</a:t>
                      </a: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lnSpc>
                          <a:spcPct val="115000"/>
                        </a:lnSpc>
                        <a:spcBef>
                          <a:spcPts val="0"/>
                        </a:spcBef>
                        <a:spcAft>
                          <a:spcPts val="1000"/>
                        </a:spcAft>
                      </a:pPr>
                      <a:r>
                        <a:rPr lang="ar-SA" sz="1400" b="1"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4. حضور ورشة تدريبية حول الذكاء العاطفي وكيفية إدارة المشاعر في العمل.	</a:t>
                      </a: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Janna LT" pitchFamily="2" charset="-78"/>
                        <a:ea typeface="+mn-ea"/>
                        <a:cs typeface="Janna LT" pitchFamily="2" charset="-78"/>
                      </a:endParaRPr>
                    </a:p>
                  </a:txBody>
                  <a:tcPr marL="0" marR="0" marT="0" marB="0" anchor="ctr">
                    <a:solidFill>
                      <a:schemeClr val="bg1">
                        <a:lumMod val="95000"/>
                      </a:schemeClr>
                    </a:solidFill>
                  </a:tcPr>
                </a:tc>
                <a:extLst>
                  <a:ext uri="{0D108BD9-81ED-4DB2-BD59-A6C34878D82A}">
                    <a16:rowId xmlns:a16="http://schemas.microsoft.com/office/drawing/2014/main" val="3697619380"/>
                  </a:ext>
                </a:extLst>
              </a:tr>
              <a:tr h="610038">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11/5/2025</a:t>
                      </a: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4/5/2025</a:t>
                      </a: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lnSpc>
                          <a:spcPct val="115000"/>
                        </a:lnSpc>
                        <a:spcBef>
                          <a:spcPts val="0"/>
                        </a:spcBef>
                        <a:spcAft>
                          <a:spcPts val="1000"/>
                        </a:spcAft>
                      </a:pPr>
                      <a:r>
                        <a:rPr lang="ar-SA" sz="1400" b="1"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5. تنظيم لقاءات شهرية غير رسمية لبناء بيئة عمل محفزة.</a:t>
                      </a: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Janna LT" pitchFamily="2" charset="-78"/>
                        <a:ea typeface="+mn-ea"/>
                        <a:cs typeface="Janna LT" pitchFamily="2" charset="-78"/>
                      </a:endParaRPr>
                    </a:p>
                  </a:txBody>
                  <a:tcPr marL="0" marR="0" marT="0" marB="0" anchor="ctr">
                    <a:solidFill>
                      <a:schemeClr val="bg1">
                        <a:lumMod val="95000"/>
                      </a:schemeClr>
                    </a:solidFill>
                  </a:tcPr>
                </a:tc>
                <a:extLst>
                  <a:ext uri="{0D108BD9-81ED-4DB2-BD59-A6C34878D82A}">
                    <a16:rowId xmlns:a16="http://schemas.microsoft.com/office/drawing/2014/main" val="3091578114"/>
                  </a:ext>
                </a:extLst>
              </a:tr>
            </a:tbl>
          </a:graphicData>
        </a:graphic>
      </p:graphicFrame>
    </p:spTree>
    <p:extLst>
      <p:ext uri="{BB962C8B-B14F-4D97-AF65-F5344CB8AC3E}">
        <p14:creationId xmlns:p14="http://schemas.microsoft.com/office/powerpoint/2010/main" val="3655218967"/>
      </p:ext>
    </p:extLst>
  </p:cSld>
  <p:clrMapOvr>
    <a:masterClrMapping/>
  </p:clrMapOvr>
  <p:transition spd="slow">
    <p:push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E02825-2D4D-FF9E-23C4-1227E5779AB4}"/>
            </a:ext>
          </a:extLst>
        </p:cNvPr>
        <p:cNvGrpSpPr/>
        <p:nvPr/>
      </p:nvGrpSpPr>
      <p:grpSpPr>
        <a:xfrm>
          <a:off x="0" y="0"/>
          <a:ext cx="0" cy="0"/>
          <a:chOff x="0" y="0"/>
          <a:chExt cx="0" cy="0"/>
        </a:xfrm>
      </p:grpSpPr>
      <p:sp>
        <p:nvSpPr>
          <p:cNvPr id="7" name="Rectangle: Top Corners Rounded 6">
            <a:extLst>
              <a:ext uri="{FF2B5EF4-FFF2-40B4-BE49-F238E27FC236}">
                <a16:creationId xmlns:a16="http://schemas.microsoft.com/office/drawing/2014/main" id="{7BF4C82B-2605-2AB7-DAAB-5B245738F9AB}"/>
              </a:ext>
            </a:extLst>
          </p:cNvPr>
          <p:cNvSpPr/>
          <p:nvPr/>
        </p:nvSpPr>
        <p:spPr>
          <a:xfrm rot="5400000" flipV="1">
            <a:off x="12090706" y="3429000"/>
            <a:ext cx="202590" cy="0"/>
          </a:xfrm>
          <a:prstGeom prst="round2SameRect">
            <a:avLst>
              <a:gd name="adj1" fmla="val 0"/>
              <a:gd name="adj2" fmla="val 0"/>
            </a:avLst>
          </a:prstGeom>
          <a:solidFill>
            <a:srgbClr val="1109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8" name="Rectangle 27">
            <a:extLst>
              <a:ext uri="{FF2B5EF4-FFF2-40B4-BE49-F238E27FC236}">
                <a16:creationId xmlns:a16="http://schemas.microsoft.com/office/drawing/2014/main" id="{66C2F527-5527-3DE2-F464-4A88EFF8E54B}"/>
              </a:ext>
            </a:extLst>
          </p:cNvPr>
          <p:cNvSpPr/>
          <p:nvPr/>
        </p:nvSpPr>
        <p:spPr>
          <a:xfrm>
            <a:off x="-12304823" y="446"/>
            <a:ext cx="12191206" cy="11428512"/>
          </a:xfrm>
          <a:prstGeom prst="rect">
            <a:avLst/>
          </a:prstGeom>
          <a:gradFill>
            <a:gsLst>
              <a:gs pos="0">
                <a:srgbClr val="A434FF"/>
              </a:gs>
              <a:gs pos="75000">
                <a:srgbClr val="110939"/>
              </a:gs>
              <a:gs pos="99000">
                <a:srgbClr val="110939"/>
              </a:gs>
            </a:gsLst>
            <a:lin ang="5400000" scaled="1"/>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228554"/>
            <a:endParaRPr lang="en-SA" sz="900"/>
          </a:p>
        </p:txBody>
      </p:sp>
      <p:sp>
        <p:nvSpPr>
          <p:cNvPr id="2" name="مستطيل 1">
            <a:extLst>
              <a:ext uri="{FF2B5EF4-FFF2-40B4-BE49-F238E27FC236}">
                <a16:creationId xmlns:a16="http://schemas.microsoft.com/office/drawing/2014/main" id="{DB7B7F6D-5C91-DDCA-0229-926F0872F424}"/>
              </a:ext>
            </a:extLst>
          </p:cNvPr>
          <p:cNvSpPr/>
          <p:nvPr/>
        </p:nvSpPr>
        <p:spPr>
          <a:xfrm>
            <a:off x="240601" y="6256053"/>
            <a:ext cx="6440067" cy="48922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sz="900" dirty="0"/>
          </a:p>
        </p:txBody>
      </p:sp>
      <p:graphicFrame>
        <p:nvGraphicFramePr>
          <p:cNvPr id="3" name="Table 6">
            <a:extLst>
              <a:ext uri="{FF2B5EF4-FFF2-40B4-BE49-F238E27FC236}">
                <a16:creationId xmlns:a16="http://schemas.microsoft.com/office/drawing/2014/main" id="{D0BBEE8D-F3D6-5B38-CBE8-716D4C4C330E}"/>
              </a:ext>
            </a:extLst>
          </p:cNvPr>
          <p:cNvGraphicFramePr>
            <a:graphicFrameLocks noGrp="1"/>
          </p:cNvGraphicFramePr>
          <p:nvPr>
            <p:extLst>
              <p:ext uri="{D42A27DB-BD31-4B8C-83A1-F6EECF244321}">
                <p14:modId xmlns:p14="http://schemas.microsoft.com/office/powerpoint/2010/main" val="1721150687"/>
              </p:ext>
            </p:extLst>
          </p:nvPr>
        </p:nvGraphicFramePr>
        <p:xfrm>
          <a:off x="540258" y="1063063"/>
          <a:ext cx="10355102" cy="5254234"/>
        </p:xfrm>
        <a:graphic>
          <a:graphicData uri="http://schemas.openxmlformats.org/drawingml/2006/table">
            <a:tbl>
              <a:tblPr firstRow="1" bandRow="1">
                <a:tableStyleId>{5C22544A-7EE6-4342-B048-85BDC9FD1C3A}</a:tableStyleId>
              </a:tblPr>
              <a:tblGrid>
                <a:gridCol w="1435382">
                  <a:extLst>
                    <a:ext uri="{9D8B030D-6E8A-4147-A177-3AD203B41FA5}">
                      <a16:colId xmlns:a16="http://schemas.microsoft.com/office/drawing/2014/main" val="1549459106"/>
                    </a:ext>
                  </a:extLst>
                </a:gridCol>
                <a:gridCol w="1435382">
                  <a:extLst>
                    <a:ext uri="{9D8B030D-6E8A-4147-A177-3AD203B41FA5}">
                      <a16:colId xmlns:a16="http://schemas.microsoft.com/office/drawing/2014/main" val="4174486185"/>
                    </a:ext>
                  </a:extLst>
                </a:gridCol>
                <a:gridCol w="1435382">
                  <a:extLst>
                    <a:ext uri="{9D8B030D-6E8A-4147-A177-3AD203B41FA5}">
                      <a16:colId xmlns:a16="http://schemas.microsoft.com/office/drawing/2014/main" val="1194054848"/>
                    </a:ext>
                  </a:extLst>
                </a:gridCol>
                <a:gridCol w="3818016">
                  <a:extLst>
                    <a:ext uri="{9D8B030D-6E8A-4147-A177-3AD203B41FA5}">
                      <a16:colId xmlns:a16="http://schemas.microsoft.com/office/drawing/2014/main" val="4105006926"/>
                    </a:ext>
                  </a:extLst>
                </a:gridCol>
                <a:gridCol w="2230940">
                  <a:extLst>
                    <a:ext uri="{9D8B030D-6E8A-4147-A177-3AD203B41FA5}">
                      <a16:colId xmlns:a16="http://schemas.microsoft.com/office/drawing/2014/main" val="551543009"/>
                    </a:ext>
                  </a:extLst>
                </a:gridCol>
              </a:tblGrid>
              <a:tr h="616994">
                <a:tc gridSpan="5">
                  <a:txBody>
                    <a:bodyPr/>
                    <a:lstStyle/>
                    <a:p>
                      <a:pPr marL="0" marR="0" algn="ctr" defTabSz="914400" rtl="1" eaLnBrk="1" latinLnBrk="0" hangingPunct="1">
                        <a:lnSpc>
                          <a:spcPct val="115000"/>
                        </a:lnSpc>
                        <a:spcBef>
                          <a:spcPts val="0"/>
                        </a:spcBef>
                        <a:spcAft>
                          <a:spcPts val="1000"/>
                        </a:spcAft>
                      </a:pPr>
                      <a:r>
                        <a:rPr lang="ar-SA" sz="2000" b="1" kern="1200" dirty="0">
                          <a:solidFill>
                            <a:schemeClr val="bg1"/>
                          </a:solidFill>
                          <a:latin typeface="GE SS Two Bold" panose="020A0503020102020204" pitchFamily="18" charset="-78"/>
                          <a:ea typeface="GE SS Two Bold" panose="020A0503020102020204" pitchFamily="18" charset="-78"/>
                          <a:cs typeface="GE SS Two Bold" panose="020A0503020102020204" pitchFamily="18" charset="-78"/>
                        </a:rPr>
                        <a:t>نموذج الخطة التطويرية</a:t>
                      </a:r>
                      <a:endParaRPr lang="en-US" sz="2000" b="1" kern="1200" dirty="0">
                        <a:solidFill>
                          <a:schemeClr val="bg1"/>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0" marR="0" marT="0" marB="0" anchor="ctr">
                    <a:solidFill>
                      <a:srgbClr val="2C115D"/>
                    </a:solidFill>
                  </a:tcPr>
                </a:tc>
                <a:tc hMerge="1">
                  <a:txBody>
                    <a:bodyPr/>
                    <a:lstStyle/>
                    <a:p>
                      <a:pPr rtl="1"/>
                      <a:endParaRPr lang="ar-SA"/>
                    </a:p>
                  </a:txBody>
                  <a:tcPr/>
                </a:tc>
                <a:tc hMerge="1">
                  <a:txBody>
                    <a:bodyPr/>
                    <a:lstStyle/>
                    <a:p>
                      <a:pPr marL="0" marR="0" algn="ctr" defTabSz="914400" rtl="0" eaLnBrk="1" latinLnBrk="0" hangingPunct="1">
                        <a:lnSpc>
                          <a:spcPct val="115000"/>
                        </a:lnSpc>
                        <a:spcBef>
                          <a:spcPts val="0"/>
                        </a:spcBef>
                        <a:spcAft>
                          <a:spcPts val="1000"/>
                        </a:spcAft>
                      </a:pPr>
                      <a:endParaRPr lang="en-US" sz="1600" b="1" kern="1200" dirty="0">
                        <a:solidFill>
                          <a:schemeClr val="tx1"/>
                        </a:solidFill>
                        <a:latin typeface="Janna LT" pitchFamily="2" charset="-78"/>
                        <a:ea typeface="+mn-ea"/>
                        <a:cs typeface="Janna LT" pitchFamily="2" charset="-78"/>
                      </a:endParaRPr>
                    </a:p>
                  </a:txBody>
                  <a:tcPr marL="84528" marR="84528" marT="42264" marB="42264" anchor="ctr">
                    <a:solidFill>
                      <a:srgbClr val="86D3E6"/>
                    </a:solidFill>
                  </a:tcPr>
                </a:tc>
                <a:tc hMerge="1">
                  <a:txBody>
                    <a:bodyPr/>
                    <a:lstStyle/>
                    <a:p>
                      <a:pPr marL="0" marR="0" algn="ctr" defTabSz="914400" rtl="0" eaLnBrk="1" latinLnBrk="0" hangingPunct="1">
                        <a:lnSpc>
                          <a:spcPct val="115000"/>
                        </a:lnSpc>
                        <a:spcBef>
                          <a:spcPts val="0"/>
                        </a:spcBef>
                        <a:spcAft>
                          <a:spcPts val="1000"/>
                        </a:spcAft>
                      </a:pPr>
                      <a:endParaRPr lang="en-US" sz="1600" b="1" kern="1200" dirty="0">
                        <a:solidFill>
                          <a:schemeClr val="tx1"/>
                        </a:solidFill>
                        <a:latin typeface="Janna LT" pitchFamily="2" charset="-78"/>
                        <a:ea typeface="+mn-ea"/>
                        <a:cs typeface="Janna LT" pitchFamily="2" charset="-78"/>
                      </a:endParaRPr>
                    </a:p>
                  </a:txBody>
                  <a:tcPr marL="84528" marR="84528" marT="42264" marB="42264" anchor="ctr">
                    <a:solidFill>
                      <a:srgbClr val="86D3E6"/>
                    </a:solidFill>
                  </a:tcPr>
                </a:tc>
                <a:tc hMerge="1">
                  <a:txBody>
                    <a:bodyPr/>
                    <a:lstStyle/>
                    <a:p>
                      <a:pPr marL="0" marR="0" algn="ctr" defTabSz="914400" rtl="0" eaLnBrk="1" latinLnBrk="0" hangingPunct="1">
                        <a:lnSpc>
                          <a:spcPct val="115000"/>
                        </a:lnSpc>
                        <a:spcBef>
                          <a:spcPts val="0"/>
                        </a:spcBef>
                        <a:spcAft>
                          <a:spcPts val="1000"/>
                        </a:spcAft>
                      </a:pPr>
                      <a:endParaRPr lang="en-US" sz="1600" b="1" kern="1200" dirty="0">
                        <a:solidFill>
                          <a:schemeClr val="tx1"/>
                        </a:solidFill>
                        <a:latin typeface="Janna LT" pitchFamily="2" charset="-78"/>
                        <a:ea typeface="+mn-ea"/>
                        <a:cs typeface="Janna LT" pitchFamily="2" charset="-78"/>
                      </a:endParaRPr>
                    </a:p>
                  </a:txBody>
                  <a:tcPr marL="0" marR="0" marT="0" marB="0" anchor="ctr">
                    <a:solidFill>
                      <a:srgbClr val="86D3E6"/>
                    </a:solidFill>
                  </a:tcPr>
                </a:tc>
                <a:extLst>
                  <a:ext uri="{0D108BD9-81ED-4DB2-BD59-A6C34878D82A}">
                    <a16:rowId xmlns:a16="http://schemas.microsoft.com/office/drawing/2014/main" val="99904182"/>
                  </a:ext>
                </a:extLst>
              </a:tr>
              <a:tr h="616994">
                <a:tc>
                  <a:txBody>
                    <a:bodyPr/>
                    <a:lstStyle/>
                    <a:p>
                      <a:pPr marL="0" marR="0" algn="ctr" defTabSz="914400" rtl="0" eaLnBrk="1" latinLnBrk="0" hangingPunct="1">
                        <a:lnSpc>
                          <a:spcPct val="115000"/>
                        </a:lnSpc>
                        <a:spcBef>
                          <a:spcPts val="0"/>
                        </a:spcBef>
                        <a:spcAft>
                          <a:spcPts val="1000"/>
                        </a:spcAft>
                      </a:pPr>
                      <a:r>
                        <a:rPr lang="ar-SA"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rPr>
                        <a:t>التقييم</a:t>
                      </a:r>
                      <a:endParaRPr lang="en-US"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0" marR="0" marT="0" marB="0" anchor="ctr">
                    <a:solidFill>
                      <a:srgbClr val="A434FF"/>
                    </a:solidFill>
                  </a:tcPr>
                </a:tc>
                <a:tc>
                  <a:txBody>
                    <a:bodyPr/>
                    <a:lstStyle/>
                    <a:p>
                      <a:pPr marL="0" marR="0" algn="ctr" defTabSz="914400" rtl="0" eaLnBrk="1" latinLnBrk="0" hangingPunct="1">
                        <a:lnSpc>
                          <a:spcPct val="115000"/>
                        </a:lnSpc>
                        <a:spcBef>
                          <a:spcPts val="0"/>
                        </a:spcBef>
                        <a:spcAft>
                          <a:spcPts val="1000"/>
                        </a:spcAft>
                      </a:pPr>
                      <a:r>
                        <a:rPr lang="ar-SA"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rPr>
                        <a:t>نهاية التنفيذ</a:t>
                      </a:r>
                      <a:endParaRPr lang="en-US"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0" marR="0" marT="0" marB="0" anchor="ctr">
                    <a:solidFill>
                      <a:srgbClr val="A434FF"/>
                    </a:solidFill>
                  </a:tcPr>
                </a:tc>
                <a:tc>
                  <a:txBody>
                    <a:bodyPr/>
                    <a:lstStyle/>
                    <a:p>
                      <a:pPr marL="0" marR="0" algn="ctr" defTabSz="914400" rtl="0" eaLnBrk="1" latinLnBrk="0" hangingPunct="1">
                        <a:lnSpc>
                          <a:spcPct val="115000"/>
                        </a:lnSpc>
                        <a:spcBef>
                          <a:spcPts val="0"/>
                        </a:spcBef>
                        <a:spcAft>
                          <a:spcPts val="1000"/>
                        </a:spcAft>
                      </a:pPr>
                      <a:r>
                        <a:rPr lang="ar-SA"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rPr>
                        <a:t>بداية التنفيذ</a:t>
                      </a:r>
                      <a:endParaRPr lang="en-US"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69314" marR="69314" marT="34657" marB="34657" anchor="ctr">
                    <a:solidFill>
                      <a:srgbClr val="A434FF"/>
                    </a:solidFill>
                  </a:tcPr>
                </a:tc>
                <a:tc>
                  <a:txBody>
                    <a:bodyPr/>
                    <a:lstStyle/>
                    <a:p>
                      <a:pPr marL="0" marR="0" algn="ctr" defTabSz="914400" rtl="0" eaLnBrk="1" latinLnBrk="0" hangingPunct="1">
                        <a:lnSpc>
                          <a:spcPct val="115000"/>
                        </a:lnSpc>
                        <a:spcBef>
                          <a:spcPts val="0"/>
                        </a:spcBef>
                        <a:spcAft>
                          <a:spcPts val="1000"/>
                        </a:spcAft>
                      </a:pPr>
                      <a:r>
                        <a:rPr lang="ar-SA"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rPr>
                        <a:t>خطة العمل التطويرية</a:t>
                      </a:r>
                      <a:endParaRPr lang="en-US"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69314" marR="69314" marT="34657" marB="34657" anchor="ctr">
                    <a:solidFill>
                      <a:srgbClr val="A434FF"/>
                    </a:solidFill>
                  </a:tcPr>
                </a:tc>
                <a:tc>
                  <a:txBody>
                    <a:bodyPr/>
                    <a:lstStyle/>
                    <a:p>
                      <a:pPr marL="0" marR="0" algn="ctr" defTabSz="914400" rtl="0" eaLnBrk="1" latinLnBrk="0" hangingPunct="1">
                        <a:lnSpc>
                          <a:spcPct val="115000"/>
                        </a:lnSpc>
                        <a:spcBef>
                          <a:spcPts val="0"/>
                        </a:spcBef>
                        <a:spcAft>
                          <a:spcPts val="1000"/>
                        </a:spcAft>
                      </a:pPr>
                      <a:r>
                        <a:rPr lang="ar-SA"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rPr>
                        <a:t>الهدف الاستراتيجي</a:t>
                      </a:r>
                      <a:endParaRPr lang="en-US"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0" marR="0" marT="0" marB="0" anchor="ctr">
                    <a:solidFill>
                      <a:srgbClr val="A434FF"/>
                    </a:solidFill>
                  </a:tcPr>
                </a:tc>
                <a:extLst>
                  <a:ext uri="{0D108BD9-81ED-4DB2-BD59-A6C34878D82A}">
                    <a16:rowId xmlns:a16="http://schemas.microsoft.com/office/drawing/2014/main" val="1232269754"/>
                  </a:ext>
                </a:extLst>
              </a:tr>
              <a:tr h="970056">
                <a:tc>
                  <a:txBody>
                    <a:bodyPr/>
                    <a:lstStyle/>
                    <a:p>
                      <a:pPr marL="0" marR="0" algn="ctr" defTabSz="914400" rtl="0" eaLnBrk="1" latinLnBrk="0" hangingPunct="1">
                        <a:lnSpc>
                          <a:spcPct val="115000"/>
                        </a:lnSpc>
                        <a:spcBef>
                          <a:spcPts val="0"/>
                        </a:spcBef>
                        <a:spcAft>
                          <a:spcPts val="1000"/>
                        </a:spcAft>
                      </a:pPr>
                      <a:r>
                        <a:rPr lang="ar-SA"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قيم تقدمك، وسجل ملاحظاتك</a:t>
                      </a:r>
                      <a:endParaRPr lang="en-US"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B w="12700" cap="flat" cmpd="sng" algn="ctr">
                      <a:solidFill>
                        <a:schemeClr val="tx1"/>
                      </a:solidFill>
                      <a:prstDash val="solid"/>
                      <a:round/>
                      <a:headEnd type="none" w="med" len="med"/>
                      <a:tailEnd type="none" w="med" len="med"/>
                    </a:lnB>
                    <a:solidFill>
                      <a:schemeClr val="tx1">
                        <a:lumMod val="10000"/>
                        <a:lumOff val="90000"/>
                      </a:schemeClr>
                    </a:solidFill>
                  </a:tcPr>
                </a:tc>
                <a:tc>
                  <a:txBody>
                    <a:bodyPr/>
                    <a:lstStyle/>
                    <a:p>
                      <a:pPr marL="0" marR="0" algn="ctr" defTabSz="914400" rtl="0" eaLnBrk="1" latinLnBrk="0" hangingPunct="1">
                        <a:lnSpc>
                          <a:spcPct val="115000"/>
                        </a:lnSpc>
                        <a:spcBef>
                          <a:spcPts val="0"/>
                        </a:spcBef>
                        <a:spcAft>
                          <a:spcPts val="1000"/>
                        </a:spcAft>
                      </a:pPr>
                      <a:r>
                        <a:rPr lang="ar-SA"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حدد نهاية تنفيذ كل مهمة</a:t>
                      </a:r>
                      <a:endParaRPr lang="en-US"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B w="12700" cap="flat" cmpd="sng" algn="ctr">
                      <a:solidFill>
                        <a:schemeClr val="tx1"/>
                      </a:solidFill>
                      <a:prstDash val="solid"/>
                      <a:round/>
                      <a:headEnd type="none" w="med" len="med"/>
                      <a:tailEnd type="none" w="med" len="med"/>
                    </a:lnB>
                    <a:solidFill>
                      <a:schemeClr val="tx1">
                        <a:lumMod val="10000"/>
                        <a:lumOff val="90000"/>
                      </a:schemeClr>
                    </a:solidFill>
                  </a:tcPr>
                </a:tc>
                <a:tc>
                  <a:txBody>
                    <a:bodyPr/>
                    <a:lstStyle/>
                    <a:p>
                      <a:pPr marL="0" marR="0" algn="ctr" defTabSz="914400" rtl="0" eaLnBrk="1" latinLnBrk="0" hangingPunct="1">
                        <a:lnSpc>
                          <a:spcPct val="115000"/>
                        </a:lnSpc>
                        <a:spcBef>
                          <a:spcPts val="0"/>
                        </a:spcBef>
                        <a:spcAft>
                          <a:spcPts val="1000"/>
                        </a:spcAft>
                      </a:pPr>
                      <a:r>
                        <a:rPr lang="ar-SA"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حدد بداية تنفيذ كل مهمة</a:t>
                      </a:r>
                      <a:endParaRPr lang="en-US"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B w="12700" cap="flat" cmpd="sng" algn="ctr">
                      <a:solidFill>
                        <a:schemeClr val="tx1"/>
                      </a:solidFill>
                      <a:prstDash val="solid"/>
                      <a:round/>
                      <a:headEnd type="none" w="med" len="med"/>
                      <a:tailEnd type="none" w="med" len="med"/>
                    </a:lnB>
                    <a:solidFill>
                      <a:schemeClr val="tx1">
                        <a:lumMod val="10000"/>
                        <a:lumOff val="90000"/>
                      </a:schemeClr>
                    </a:solidFill>
                  </a:tcPr>
                </a:tc>
                <a:tc>
                  <a:txBody>
                    <a:bodyPr/>
                    <a:lstStyle/>
                    <a:p>
                      <a:pPr marL="0" marR="0" algn="ctr" defTabSz="914400" rtl="0" eaLnBrk="1" latinLnBrk="0" hangingPunct="1">
                        <a:lnSpc>
                          <a:spcPct val="115000"/>
                        </a:lnSpc>
                        <a:spcBef>
                          <a:spcPts val="0"/>
                        </a:spcBef>
                        <a:spcAft>
                          <a:spcPts val="1000"/>
                        </a:spcAft>
                      </a:pPr>
                      <a:r>
                        <a:rPr lang="ar-SA"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ماهي المعارف والمهارات والاتجاهات التي تريد  اكتسابها للوصول إلى أهدافك</a:t>
                      </a:r>
                      <a:endParaRPr lang="en-US"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B w="12700" cap="flat" cmpd="sng" algn="ctr">
                      <a:solidFill>
                        <a:schemeClr val="tx1"/>
                      </a:solidFill>
                      <a:prstDash val="solid"/>
                      <a:round/>
                      <a:headEnd type="none" w="med" len="med"/>
                      <a:tailEnd type="none" w="med" len="med"/>
                    </a:lnB>
                    <a:solidFill>
                      <a:schemeClr val="tx1">
                        <a:lumMod val="10000"/>
                        <a:lumOff val="90000"/>
                      </a:schemeClr>
                    </a:solidFill>
                  </a:tcPr>
                </a:tc>
                <a:tc>
                  <a:txBody>
                    <a:bodyPr/>
                    <a:lstStyle/>
                    <a:p>
                      <a:pPr marL="0" marR="0" algn="ctr" defTabSz="914400" rtl="0" eaLnBrk="1" latinLnBrk="0" hangingPunct="1">
                        <a:lnSpc>
                          <a:spcPct val="115000"/>
                        </a:lnSpc>
                        <a:spcBef>
                          <a:spcPts val="0"/>
                        </a:spcBef>
                        <a:spcAft>
                          <a:spcPts val="1000"/>
                        </a:spcAft>
                      </a:pPr>
                      <a:r>
                        <a:rPr lang="ar-SA"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الهدف الاستراتيجي الذي تأمل تحقيقه</a:t>
                      </a:r>
                      <a:endParaRPr lang="en-US"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B w="12700" cap="flat" cmpd="sng" algn="ctr">
                      <a:solidFill>
                        <a:schemeClr val="tx1"/>
                      </a:solidFill>
                      <a:prstDash val="solid"/>
                      <a:round/>
                      <a:headEnd type="none" w="med" len="med"/>
                      <a:tailEnd type="none" w="med" len="med"/>
                    </a:lnB>
                    <a:solidFill>
                      <a:schemeClr val="tx1">
                        <a:lumMod val="10000"/>
                        <a:lumOff val="90000"/>
                      </a:schemeClr>
                    </a:solidFill>
                  </a:tcPr>
                </a:tc>
                <a:extLst>
                  <a:ext uri="{0D108BD9-81ED-4DB2-BD59-A6C34878D82A}">
                    <a16:rowId xmlns:a16="http://schemas.microsoft.com/office/drawing/2014/main" val="266484983"/>
                  </a:ext>
                </a:extLst>
              </a:tr>
              <a:tr h="610038">
                <a:tc>
                  <a:txBody>
                    <a:bodyPr/>
                    <a:lstStyle/>
                    <a:p>
                      <a:pPr marL="0" marR="0" algn="ctr" defTabSz="914400" rtl="1" eaLnBrk="1" latinLnBrk="0" hangingPunct="1">
                        <a:lnSpc>
                          <a:spcPct val="100000"/>
                        </a:lnSpc>
                        <a:spcBef>
                          <a:spcPts val="0"/>
                        </a:spcBef>
                        <a:spcAft>
                          <a:spcPts val="1000"/>
                        </a:spcAft>
                      </a:pPr>
                      <a:endPar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18/5/2025</a:t>
                      </a: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74983" marR="74983" marT="37491" marB="374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11/5/2025</a:t>
                      </a: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74983" marR="74983" marT="37491" marB="374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400" b="1"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1. حضور دورة “إدارة فرق العمل بفعالية” لفهم أساليب تحسين التعاون.</a:t>
                      </a:r>
                      <a:endParaRPr lang="en-US" sz="1400" b="1"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74983" marR="74983" marT="37491" marB="374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5">
                  <a:txBody>
                    <a:bodyPr/>
                    <a:lstStyle/>
                    <a:p>
                      <a:pPr marL="0" marR="0" algn="ctr" defTabSz="914400" rtl="1" eaLnBrk="1" latinLnBrk="0" hangingPunct="1">
                        <a:lnSpc>
                          <a:spcPct val="115000"/>
                        </a:lnSpc>
                        <a:spcBef>
                          <a:spcPts val="0"/>
                        </a:spcBef>
                        <a:spcAft>
                          <a:spcPts val="1000"/>
                        </a:spcAft>
                      </a:pPr>
                      <a:r>
                        <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تحسين العمل الجماعي</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00455120"/>
                  </a:ext>
                </a:extLst>
              </a:tr>
              <a:tr h="610038">
                <a:tc>
                  <a:txBody>
                    <a:bodyPr/>
                    <a:lstStyle/>
                    <a:p>
                      <a:pPr marL="0" marR="0" algn="ctr" defTabSz="914400" rtl="1" eaLnBrk="1" latinLnBrk="0" hangingPunct="1">
                        <a:lnSpc>
                          <a:spcPct val="115000"/>
                        </a:lnSpc>
                        <a:spcBef>
                          <a:spcPts val="0"/>
                        </a:spcBef>
                        <a:spcAft>
                          <a:spcPts val="1000"/>
                        </a:spcAft>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25/5/2025</a:t>
                      </a: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18/5/2025</a:t>
                      </a: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74983" marR="74983" marT="37491" marB="374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lnSpc>
                          <a:spcPct val="115000"/>
                        </a:lnSpc>
                        <a:spcBef>
                          <a:spcPts val="0"/>
                        </a:spcBef>
                        <a:spcAft>
                          <a:spcPts val="1000"/>
                        </a:spcAft>
                      </a:pPr>
                      <a:r>
                        <a:rPr lang="ar-SA" sz="1400" b="1"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2. تنظيم أنشطة جماعية غير رسمية لتعزيز روح الفريق.</a:t>
                      </a:r>
                      <a:endParaRPr lang="en-US" sz="1400" b="1"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74983" marR="74983" marT="37491" marB="374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ar-SA" sz="1400" b="0" kern="1200" dirty="0">
                        <a:solidFill>
                          <a:schemeClr val="tx1"/>
                        </a:solidFill>
                        <a:latin typeface="Janna LT" pitchFamily="2" charset="-78"/>
                        <a:ea typeface="+mn-ea"/>
                        <a:cs typeface="Janna LT" pitchFamily="2" charset="-78"/>
                      </a:endParaRPr>
                    </a:p>
                  </a:txBody>
                  <a:tcPr marL="0" marR="0" marT="0" marB="0" anchor="ctr">
                    <a:solidFill>
                      <a:schemeClr val="bg1">
                        <a:lumMod val="95000"/>
                      </a:schemeClr>
                    </a:solidFill>
                  </a:tcPr>
                </a:tc>
                <a:extLst>
                  <a:ext uri="{0D108BD9-81ED-4DB2-BD59-A6C34878D82A}">
                    <a16:rowId xmlns:a16="http://schemas.microsoft.com/office/drawing/2014/main" val="3751390492"/>
                  </a:ext>
                </a:extLst>
              </a:tr>
              <a:tr h="610038">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1/6/2025</a:t>
                      </a: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25/5/2025</a:t>
                      </a: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lnSpc>
                          <a:spcPct val="115000"/>
                        </a:lnSpc>
                        <a:spcBef>
                          <a:spcPts val="0"/>
                        </a:spcBef>
                        <a:spcAft>
                          <a:spcPts val="1000"/>
                        </a:spcAft>
                      </a:pPr>
                      <a:r>
                        <a:rPr lang="ar-SA" sz="1400" b="1"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3. تطبيق تقنيات حل النزاعات داخل الفريق لتعزيز الانسجام.</a:t>
                      </a: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Janna LT" pitchFamily="2" charset="-78"/>
                        <a:ea typeface="+mn-ea"/>
                        <a:cs typeface="Janna LT" pitchFamily="2" charset="-78"/>
                      </a:endParaRPr>
                    </a:p>
                  </a:txBody>
                  <a:tcPr marL="0" marR="0" marT="0" marB="0" anchor="ctr">
                    <a:solidFill>
                      <a:schemeClr val="bg1">
                        <a:lumMod val="95000"/>
                      </a:schemeClr>
                    </a:solidFill>
                  </a:tcPr>
                </a:tc>
                <a:extLst>
                  <a:ext uri="{0D108BD9-81ED-4DB2-BD59-A6C34878D82A}">
                    <a16:rowId xmlns:a16="http://schemas.microsoft.com/office/drawing/2014/main" val="1723716566"/>
                  </a:ext>
                </a:extLst>
              </a:tr>
              <a:tr h="610038">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8/6/2025</a:t>
                      </a: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1/6/2025</a:t>
                      </a: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lnSpc>
                          <a:spcPct val="115000"/>
                        </a:lnSpc>
                        <a:spcBef>
                          <a:spcPts val="0"/>
                        </a:spcBef>
                        <a:spcAft>
                          <a:spcPts val="1000"/>
                        </a:spcAft>
                      </a:pPr>
                      <a:r>
                        <a:rPr lang="ar-SA" sz="1400" b="1"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4. إجراء استبيانات دورية لقياس مدى رضا الفريق عن بيئة العمل.</a:t>
                      </a: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Janna LT" pitchFamily="2" charset="-78"/>
                        <a:ea typeface="+mn-ea"/>
                        <a:cs typeface="Janna LT" pitchFamily="2" charset="-78"/>
                      </a:endParaRPr>
                    </a:p>
                  </a:txBody>
                  <a:tcPr marL="0" marR="0" marT="0" marB="0" anchor="ctr">
                    <a:solidFill>
                      <a:schemeClr val="bg1">
                        <a:lumMod val="95000"/>
                      </a:schemeClr>
                    </a:solidFill>
                  </a:tcPr>
                </a:tc>
                <a:extLst>
                  <a:ext uri="{0D108BD9-81ED-4DB2-BD59-A6C34878D82A}">
                    <a16:rowId xmlns:a16="http://schemas.microsoft.com/office/drawing/2014/main" val="3697619380"/>
                  </a:ext>
                </a:extLst>
              </a:tr>
              <a:tr h="610038">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15/6/2025</a:t>
                      </a: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8/6/2025</a:t>
                      </a: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lnSpc>
                          <a:spcPct val="115000"/>
                        </a:lnSpc>
                        <a:spcBef>
                          <a:spcPts val="0"/>
                        </a:spcBef>
                        <a:spcAft>
                          <a:spcPts val="1000"/>
                        </a:spcAft>
                      </a:pPr>
                      <a:r>
                        <a:rPr lang="ar-SA" sz="1400" b="1"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5. تطبيق نظام التقدير والمكافآت لتحفيز الأعضاء على التعاون.</a:t>
                      </a: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Janna LT" pitchFamily="2" charset="-78"/>
                        <a:ea typeface="+mn-ea"/>
                        <a:cs typeface="Janna LT" pitchFamily="2" charset="-78"/>
                      </a:endParaRPr>
                    </a:p>
                  </a:txBody>
                  <a:tcPr marL="0" marR="0" marT="0" marB="0" anchor="ctr">
                    <a:solidFill>
                      <a:schemeClr val="bg1">
                        <a:lumMod val="95000"/>
                      </a:schemeClr>
                    </a:solidFill>
                  </a:tcPr>
                </a:tc>
                <a:extLst>
                  <a:ext uri="{0D108BD9-81ED-4DB2-BD59-A6C34878D82A}">
                    <a16:rowId xmlns:a16="http://schemas.microsoft.com/office/drawing/2014/main" val="3091578114"/>
                  </a:ext>
                </a:extLst>
              </a:tr>
            </a:tbl>
          </a:graphicData>
        </a:graphic>
      </p:graphicFrame>
    </p:spTree>
    <p:extLst>
      <p:ext uri="{BB962C8B-B14F-4D97-AF65-F5344CB8AC3E}">
        <p14:creationId xmlns:p14="http://schemas.microsoft.com/office/powerpoint/2010/main" val="2459580782"/>
      </p:ext>
    </p:extLst>
  </p:cSld>
  <p:clrMapOvr>
    <a:masterClrMapping/>
  </p:clrMapOvr>
  <p:transition spd="slow">
    <p:push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43B9A7-FCB1-AEF9-AA91-E961DF9F4FEF}"/>
            </a:ext>
          </a:extLst>
        </p:cNvPr>
        <p:cNvGrpSpPr/>
        <p:nvPr/>
      </p:nvGrpSpPr>
      <p:grpSpPr>
        <a:xfrm>
          <a:off x="0" y="0"/>
          <a:ext cx="0" cy="0"/>
          <a:chOff x="0" y="0"/>
          <a:chExt cx="0" cy="0"/>
        </a:xfrm>
      </p:grpSpPr>
      <p:sp>
        <p:nvSpPr>
          <p:cNvPr id="7" name="Rectangle: Top Corners Rounded 6">
            <a:extLst>
              <a:ext uri="{FF2B5EF4-FFF2-40B4-BE49-F238E27FC236}">
                <a16:creationId xmlns:a16="http://schemas.microsoft.com/office/drawing/2014/main" id="{30785AB7-5CE9-E5AD-13A4-DD56D07AB2C8}"/>
              </a:ext>
            </a:extLst>
          </p:cNvPr>
          <p:cNvSpPr/>
          <p:nvPr/>
        </p:nvSpPr>
        <p:spPr>
          <a:xfrm rot="5400000" flipV="1">
            <a:off x="12090706" y="3429000"/>
            <a:ext cx="202590" cy="0"/>
          </a:xfrm>
          <a:prstGeom prst="round2SameRect">
            <a:avLst>
              <a:gd name="adj1" fmla="val 0"/>
              <a:gd name="adj2" fmla="val 0"/>
            </a:avLst>
          </a:prstGeom>
          <a:solidFill>
            <a:srgbClr val="1109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8" name="Rectangle 27">
            <a:extLst>
              <a:ext uri="{FF2B5EF4-FFF2-40B4-BE49-F238E27FC236}">
                <a16:creationId xmlns:a16="http://schemas.microsoft.com/office/drawing/2014/main" id="{99643E1D-9140-8306-8368-9E13CD89C833}"/>
              </a:ext>
            </a:extLst>
          </p:cNvPr>
          <p:cNvSpPr/>
          <p:nvPr/>
        </p:nvSpPr>
        <p:spPr>
          <a:xfrm>
            <a:off x="-12304823" y="446"/>
            <a:ext cx="12191206" cy="11428512"/>
          </a:xfrm>
          <a:prstGeom prst="rect">
            <a:avLst/>
          </a:prstGeom>
          <a:gradFill>
            <a:gsLst>
              <a:gs pos="0">
                <a:srgbClr val="A434FF"/>
              </a:gs>
              <a:gs pos="75000">
                <a:srgbClr val="110939"/>
              </a:gs>
              <a:gs pos="99000">
                <a:srgbClr val="110939"/>
              </a:gs>
            </a:gsLst>
            <a:lin ang="5400000" scaled="1"/>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228554"/>
            <a:endParaRPr lang="en-SA" sz="900"/>
          </a:p>
        </p:txBody>
      </p:sp>
      <p:sp>
        <p:nvSpPr>
          <p:cNvPr id="2" name="مستطيل 1">
            <a:extLst>
              <a:ext uri="{FF2B5EF4-FFF2-40B4-BE49-F238E27FC236}">
                <a16:creationId xmlns:a16="http://schemas.microsoft.com/office/drawing/2014/main" id="{EF5BD074-ACB4-8E07-943A-045AB807BB9F}"/>
              </a:ext>
            </a:extLst>
          </p:cNvPr>
          <p:cNvSpPr/>
          <p:nvPr/>
        </p:nvSpPr>
        <p:spPr>
          <a:xfrm>
            <a:off x="240601" y="6256053"/>
            <a:ext cx="6440067" cy="48922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sz="900" dirty="0"/>
          </a:p>
        </p:txBody>
      </p:sp>
      <p:graphicFrame>
        <p:nvGraphicFramePr>
          <p:cNvPr id="3" name="Table 6">
            <a:extLst>
              <a:ext uri="{FF2B5EF4-FFF2-40B4-BE49-F238E27FC236}">
                <a16:creationId xmlns:a16="http://schemas.microsoft.com/office/drawing/2014/main" id="{AD0F905B-2C39-0ECB-80B1-300427A78863}"/>
              </a:ext>
            </a:extLst>
          </p:cNvPr>
          <p:cNvGraphicFramePr>
            <a:graphicFrameLocks noGrp="1"/>
          </p:cNvGraphicFramePr>
          <p:nvPr>
            <p:extLst>
              <p:ext uri="{D42A27DB-BD31-4B8C-83A1-F6EECF244321}">
                <p14:modId xmlns:p14="http://schemas.microsoft.com/office/powerpoint/2010/main" val="2301461760"/>
              </p:ext>
            </p:extLst>
          </p:nvPr>
        </p:nvGraphicFramePr>
        <p:xfrm>
          <a:off x="540258" y="1063063"/>
          <a:ext cx="10355102" cy="5254234"/>
        </p:xfrm>
        <a:graphic>
          <a:graphicData uri="http://schemas.openxmlformats.org/drawingml/2006/table">
            <a:tbl>
              <a:tblPr firstRow="1" bandRow="1">
                <a:tableStyleId>{5C22544A-7EE6-4342-B048-85BDC9FD1C3A}</a:tableStyleId>
              </a:tblPr>
              <a:tblGrid>
                <a:gridCol w="1435382">
                  <a:extLst>
                    <a:ext uri="{9D8B030D-6E8A-4147-A177-3AD203B41FA5}">
                      <a16:colId xmlns:a16="http://schemas.microsoft.com/office/drawing/2014/main" val="1549459106"/>
                    </a:ext>
                  </a:extLst>
                </a:gridCol>
                <a:gridCol w="1435382">
                  <a:extLst>
                    <a:ext uri="{9D8B030D-6E8A-4147-A177-3AD203B41FA5}">
                      <a16:colId xmlns:a16="http://schemas.microsoft.com/office/drawing/2014/main" val="4174486185"/>
                    </a:ext>
                  </a:extLst>
                </a:gridCol>
                <a:gridCol w="1435382">
                  <a:extLst>
                    <a:ext uri="{9D8B030D-6E8A-4147-A177-3AD203B41FA5}">
                      <a16:colId xmlns:a16="http://schemas.microsoft.com/office/drawing/2014/main" val="1194054848"/>
                    </a:ext>
                  </a:extLst>
                </a:gridCol>
                <a:gridCol w="3818016">
                  <a:extLst>
                    <a:ext uri="{9D8B030D-6E8A-4147-A177-3AD203B41FA5}">
                      <a16:colId xmlns:a16="http://schemas.microsoft.com/office/drawing/2014/main" val="4105006926"/>
                    </a:ext>
                  </a:extLst>
                </a:gridCol>
                <a:gridCol w="2230940">
                  <a:extLst>
                    <a:ext uri="{9D8B030D-6E8A-4147-A177-3AD203B41FA5}">
                      <a16:colId xmlns:a16="http://schemas.microsoft.com/office/drawing/2014/main" val="551543009"/>
                    </a:ext>
                  </a:extLst>
                </a:gridCol>
              </a:tblGrid>
              <a:tr h="616994">
                <a:tc gridSpan="5">
                  <a:txBody>
                    <a:bodyPr/>
                    <a:lstStyle/>
                    <a:p>
                      <a:pPr marL="0" marR="0" algn="ctr" defTabSz="914400" rtl="1" eaLnBrk="1" latinLnBrk="0" hangingPunct="1">
                        <a:lnSpc>
                          <a:spcPct val="115000"/>
                        </a:lnSpc>
                        <a:spcBef>
                          <a:spcPts val="0"/>
                        </a:spcBef>
                        <a:spcAft>
                          <a:spcPts val="1000"/>
                        </a:spcAft>
                      </a:pPr>
                      <a:r>
                        <a:rPr lang="ar-SA" sz="2000" b="1" kern="1200" dirty="0">
                          <a:solidFill>
                            <a:schemeClr val="bg1"/>
                          </a:solidFill>
                          <a:latin typeface="GE SS Two Bold" panose="020A0503020102020204" pitchFamily="18" charset="-78"/>
                          <a:ea typeface="GE SS Two Bold" panose="020A0503020102020204" pitchFamily="18" charset="-78"/>
                          <a:cs typeface="GE SS Two Bold" panose="020A0503020102020204" pitchFamily="18" charset="-78"/>
                        </a:rPr>
                        <a:t>نموذج الخطة التطويرية</a:t>
                      </a:r>
                      <a:endParaRPr lang="en-US" sz="2000" b="1" kern="1200" dirty="0">
                        <a:solidFill>
                          <a:schemeClr val="bg1"/>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0" marR="0" marT="0" marB="0" anchor="ctr">
                    <a:solidFill>
                      <a:srgbClr val="2C115D"/>
                    </a:solidFill>
                  </a:tcPr>
                </a:tc>
                <a:tc hMerge="1">
                  <a:txBody>
                    <a:bodyPr/>
                    <a:lstStyle/>
                    <a:p>
                      <a:pPr rtl="1"/>
                      <a:endParaRPr lang="ar-SA"/>
                    </a:p>
                  </a:txBody>
                  <a:tcPr/>
                </a:tc>
                <a:tc hMerge="1">
                  <a:txBody>
                    <a:bodyPr/>
                    <a:lstStyle/>
                    <a:p>
                      <a:pPr marL="0" marR="0" algn="ctr" defTabSz="914400" rtl="0" eaLnBrk="1" latinLnBrk="0" hangingPunct="1">
                        <a:lnSpc>
                          <a:spcPct val="115000"/>
                        </a:lnSpc>
                        <a:spcBef>
                          <a:spcPts val="0"/>
                        </a:spcBef>
                        <a:spcAft>
                          <a:spcPts val="1000"/>
                        </a:spcAft>
                      </a:pPr>
                      <a:endParaRPr lang="en-US" sz="1600" b="1" kern="1200" dirty="0">
                        <a:solidFill>
                          <a:schemeClr val="tx1"/>
                        </a:solidFill>
                        <a:latin typeface="Janna LT" pitchFamily="2" charset="-78"/>
                        <a:ea typeface="+mn-ea"/>
                        <a:cs typeface="Janna LT" pitchFamily="2" charset="-78"/>
                      </a:endParaRPr>
                    </a:p>
                  </a:txBody>
                  <a:tcPr marL="84528" marR="84528" marT="42264" marB="42264" anchor="ctr">
                    <a:solidFill>
                      <a:srgbClr val="86D3E6"/>
                    </a:solidFill>
                  </a:tcPr>
                </a:tc>
                <a:tc hMerge="1">
                  <a:txBody>
                    <a:bodyPr/>
                    <a:lstStyle/>
                    <a:p>
                      <a:pPr marL="0" marR="0" algn="ctr" defTabSz="914400" rtl="0" eaLnBrk="1" latinLnBrk="0" hangingPunct="1">
                        <a:lnSpc>
                          <a:spcPct val="115000"/>
                        </a:lnSpc>
                        <a:spcBef>
                          <a:spcPts val="0"/>
                        </a:spcBef>
                        <a:spcAft>
                          <a:spcPts val="1000"/>
                        </a:spcAft>
                      </a:pPr>
                      <a:endParaRPr lang="en-US" sz="1600" b="1" kern="1200" dirty="0">
                        <a:solidFill>
                          <a:schemeClr val="tx1"/>
                        </a:solidFill>
                        <a:latin typeface="Janna LT" pitchFamily="2" charset="-78"/>
                        <a:ea typeface="+mn-ea"/>
                        <a:cs typeface="Janna LT" pitchFamily="2" charset="-78"/>
                      </a:endParaRPr>
                    </a:p>
                  </a:txBody>
                  <a:tcPr marL="84528" marR="84528" marT="42264" marB="42264" anchor="ctr">
                    <a:solidFill>
                      <a:srgbClr val="86D3E6"/>
                    </a:solidFill>
                  </a:tcPr>
                </a:tc>
                <a:tc hMerge="1">
                  <a:txBody>
                    <a:bodyPr/>
                    <a:lstStyle/>
                    <a:p>
                      <a:pPr marL="0" marR="0" algn="ctr" defTabSz="914400" rtl="0" eaLnBrk="1" latinLnBrk="0" hangingPunct="1">
                        <a:lnSpc>
                          <a:spcPct val="115000"/>
                        </a:lnSpc>
                        <a:spcBef>
                          <a:spcPts val="0"/>
                        </a:spcBef>
                        <a:spcAft>
                          <a:spcPts val="1000"/>
                        </a:spcAft>
                      </a:pPr>
                      <a:endParaRPr lang="en-US" sz="1600" b="1" kern="1200" dirty="0">
                        <a:solidFill>
                          <a:schemeClr val="tx1"/>
                        </a:solidFill>
                        <a:latin typeface="Janna LT" pitchFamily="2" charset="-78"/>
                        <a:ea typeface="+mn-ea"/>
                        <a:cs typeface="Janna LT" pitchFamily="2" charset="-78"/>
                      </a:endParaRPr>
                    </a:p>
                  </a:txBody>
                  <a:tcPr marL="0" marR="0" marT="0" marB="0" anchor="ctr">
                    <a:solidFill>
                      <a:srgbClr val="86D3E6"/>
                    </a:solidFill>
                  </a:tcPr>
                </a:tc>
                <a:extLst>
                  <a:ext uri="{0D108BD9-81ED-4DB2-BD59-A6C34878D82A}">
                    <a16:rowId xmlns:a16="http://schemas.microsoft.com/office/drawing/2014/main" val="99904182"/>
                  </a:ext>
                </a:extLst>
              </a:tr>
              <a:tr h="616994">
                <a:tc>
                  <a:txBody>
                    <a:bodyPr/>
                    <a:lstStyle/>
                    <a:p>
                      <a:pPr marL="0" marR="0" algn="ctr" defTabSz="914400" rtl="0" eaLnBrk="1" latinLnBrk="0" hangingPunct="1">
                        <a:lnSpc>
                          <a:spcPct val="115000"/>
                        </a:lnSpc>
                        <a:spcBef>
                          <a:spcPts val="0"/>
                        </a:spcBef>
                        <a:spcAft>
                          <a:spcPts val="1000"/>
                        </a:spcAft>
                      </a:pPr>
                      <a:r>
                        <a:rPr lang="ar-SA"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rPr>
                        <a:t>التقييم</a:t>
                      </a:r>
                      <a:endParaRPr lang="en-US"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0" marR="0" marT="0" marB="0" anchor="ctr">
                    <a:solidFill>
                      <a:srgbClr val="A434FF"/>
                    </a:solidFill>
                  </a:tcPr>
                </a:tc>
                <a:tc>
                  <a:txBody>
                    <a:bodyPr/>
                    <a:lstStyle/>
                    <a:p>
                      <a:pPr marL="0" marR="0" algn="ctr" defTabSz="914400" rtl="0" eaLnBrk="1" latinLnBrk="0" hangingPunct="1">
                        <a:lnSpc>
                          <a:spcPct val="115000"/>
                        </a:lnSpc>
                        <a:spcBef>
                          <a:spcPts val="0"/>
                        </a:spcBef>
                        <a:spcAft>
                          <a:spcPts val="1000"/>
                        </a:spcAft>
                      </a:pPr>
                      <a:r>
                        <a:rPr lang="ar-SA"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rPr>
                        <a:t>نهاية التنفيذ</a:t>
                      </a:r>
                      <a:endParaRPr lang="en-US"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0" marR="0" marT="0" marB="0" anchor="ctr">
                    <a:solidFill>
                      <a:srgbClr val="A434FF"/>
                    </a:solidFill>
                  </a:tcPr>
                </a:tc>
                <a:tc>
                  <a:txBody>
                    <a:bodyPr/>
                    <a:lstStyle/>
                    <a:p>
                      <a:pPr marL="0" marR="0" algn="ctr" defTabSz="914400" rtl="0" eaLnBrk="1" latinLnBrk="0" hangingPunct="1">
                        <a:lnSpc>
                          <a:spcPct val="115000"/>
                        </a:lnSpc>
                        <a:spcBef>
                          <a:spcPts val="0"/>
                        </a:spcBef>
                        <a:spcAft>
                          <a:spcPts val="1000"/>
                        </a:spcAft>
                      </a:pPr>
                      <a:r>
                        <a:rPr lang="ar-SA"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rPr>
                        <a:t>بداية التنفيذ</a:t>
                      </a:r>
                      <a:endParaRPr lang="en-US"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69314" marR="69314" marT="34657" marB="34657" anchor="ctr">
                    <a:solidFill>
                      <a:srgbClr val="A434FF"/>
                    </a:solidFill>
                  </a:tcPr>
                </a:tc>
                <a:tc>
                  <a:txBody>
                    <a:bodyPr/>
                    <a:lstStyle/>
                    <a:p>
                      <a:pPr marL="0" marR="0" algn="ctr" defTabSz="914400" rtl="0" eaLnBrk="1" latinLnBrk="0" hangingPunct="1">
                        <a:lnSpc>
                          <a:spcPct val="115000"/>
                        </a:lnSpc>
                        <a:spcBef>
                          <a:spcPts val="0"/>
                        </a:spcBef>
                        <a:spcAft>
                          <a:spcPts val="1000"/>
                        </a:spcAft>
                      </a:pPr>
                      <a:r>
                        <a:rPr lang="ar-SA"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rPr>
                        <a:t>خطة العمل التطويرية</a:t>
                      </a:r>
                      <a:endParaRPr lang="en-US"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69314" marR="69314" marT="34657" marB="34657" anchor="ctr">
                    <a:solidFill>
                      <a:srgbClr val="A434FF"/>
                    </a:solidFill>
                  </a:tcPr>
                </a:tc>
                <a:tc>
                  <a:txBody>
                    <a:bodyPr/>
                    <a:lstStyle/>
                    <a:p>
                      <a:pPr marL="0" marR="0" algn="ctr" defTabSz="914400" rtl="0" eaLnBrk="1" latinLnBrk="0" hangingPunct="1">
                        <a:lnSpc>
                          <a:spcPct val="115000"/>
                        </a:lnSpc>
                        <a:spcBef>
                          <a:spcPts val="0"/>
                        </a:spcBef>
                        <a:spcAft>
                          <a:spcPts val="1000"/>
                        </a:spcAft>
                      </a:pPr>
                      <a:r>
                        <a:rPr lang="ar-SA"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rPr>
                        <a:t>الهدف الاستراتيجي</a:t>
                      </a:r>
                      <a:endParaRPr lang="en-US"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0" marR="0" marT="0" marB="0" anchor="ctr">
                    <a:solidFill>
                      <a:srgbClr val="A434FF"/>
                    </a:solidFill>
                  </a:tcPr>
                </a:tc>
                <a:extLst>
                  <a:ext uri="{0D108BD9-81ED-4DB2-BD59-A6C34878D82A}">
                    <a16:rowId xmlns:a16="http://schemas.microsoft.com/office/drawing/2014/main" val="1232269754"/>
                  </a:ext>
                </a:extLst>
              </a:tr>
              <a:tr h="970056">
                <a:tc>
                  <a:txBody>
                    <a:bodyPr/>
                    <a:lstStyle/>
                    <a:p>
                      <a:pPr marL="0" marR="0" algn="ctr" defTabSz="914400" rtl="0" eaLnBrk="1" latinLnBrk="0" hangingPunct="1">
                        <a:lnSpc>
                          <a:spcPct val="115000"/>
                        </a:lnSpc>
                        <a:spcBef>
                          <a:spcPts val="0"/>
                        </a:spcBef>
                        <a:spcAft>
                          <a:spcPts val="1000"/>
                        </a:spcAft>
                      </a:pPr>
                      <a:r>
                        <a:rPr lang="ar-SA"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قيم تقدمك، وسجل ملاحظاتك</a:t>
                      </a:r>
                      <a:endParaRPr lang="en-US"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B w="12700" cap="flat" cmpd="sng" algn="ctr">
                      <a:solidFill>
                        <a:schemeClr val="tx1"/>
                      </a:solidFill>
                      <a:prstDash val="solid"/>
                      <a:round/>
                      <a:headEnd type="none" w="med" len="med"/>
                      <a:tailEnd type="none" w="med" len="med"/>
                    </a:lnB>
                    <a:solidFill>
                      <a:schemeClr val="tx1">
                        <a:lumMod val="10000"/>
                        <a:lumOff val="90000"/>
                      </a:schemeClr>
                    </a:solidFill>
                  </a:tcPr>
                </a:tc>
                <a:tc>
                  <a:txBody>
                    <a:bodyPr/>
                    <a:lstStyle/>
                    <a:p>
                      <a:pPr marL="0" marR="0" algn="ctr" defTabSz="914400" rtl="0" eaLnBrk="1" latinLnBrk="0" hangingPunct="1">
                        <a:lnSpc>
                          <a:spcPct val="115000"/>
                        </a:lnSpc>
                        <a:spcBef>
                          <a:spcPts val="0"/>
                        </a:spcBef>
                        <a:spcAft>
                          <a:spcPts val="1000"/>
                        </a:spcAft>
                      </a:pPr>
                      <a:r>
                        <a:rPr lang="ar-SA"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حدد نهاية تنفيذ كل مهمة</a:t>
                      </a:r>
                      <a:endParaRPr lang="en-US"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B w="12700" cap="flat" cmpd="sng" algn="ctr">
                      <a:solidFill>
                        <a:schemeClr val="tx1"/>
                      </a:solidFill>
                      <a:prstDash val="solid"/>
                      <a:round/>
                      <a:headEnd type="none" w="med" len="med"/>
                      <a:tailEnd type="none" w="med" len="med"/>
                    </a:lnB>
                    <a:solidFill>
                      <a:schemeClr val="tx1">
                        <a:lumMod val="10000"/>
                        <a:lumOff val="90000"/>
                      </a:schemeClr>
                    </a:solidFill>
                  </a:tcPr>
                </a:tc>
                <a:tc>
                  <a:txBody>
                    <a:bodyPr/>
                    <a:lstStyle/>
                    <a:p>
                      <a:pPr marL="0" marR="0" algn="ctr" defTabSz="914400" rtl="0" eaLnBrk="1" latinLnBrk="0" hangingPunct="1">
                        <a:lnSpc>
                          <a:spcPct val="115000"/>
                        </a:lnSpc>
                        <a:spcBef>
                          <a:spcPts val="0"/>
                        </a:spcBef>
                        <a:spcAft>
                          <a:spcPts val="1000"/>
                        </a:spcAft>
                      </a:pPr>
                      <a:r>
                        <a:rPr lang="ar-SA"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حدد بداية تنفيذ كل مهمة</a:t>
                      </a:r>
                      <a:endParaRPr lang="en-US"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B w="12700" cap="flat" cmpd="sng" algn="ctr">
                      <a:solidFill>
                        <a:schemeClr val="tx1"/>
                      </a:solidFill>
                      <a:prstDash val="solid"/>
                      <a:round/>
                      <a:headEnd type="none" w="med" len="med"/>
                      <a:tailEnd type="none" w="med" len="med"/>
                    </a:lnB>
                    <a:solidFill>
                      <a:schemeClr val="tx1">
                        <a:lumMod val="10000"/>
                        <a:lumOff val="90000"/>
                      </a:schemeClr>
                    </a:solidFill>
                  </a:tcPr>
                </a:tc>
                <a:tc>
                  <a:txBody>
                    <a:bodyPr/>
                    <a:lstStyle/>
                    <a:p>
                      <a:pPr marL="0" marR="0" algn="ctr" defTabSz="914400" rtl="0" eaLnBrk="1" latinLnBrk="0" hangingPunct="1">
                        <a:lnSpc>
                          <a:spcPct val="115000"/>
                        </a:lnSpc>
                        <a:spcBef>
                          <a:spcPts val="0"/>
                        </a:spcBef>
                        <a:spcAft>
                          <a:spcPts val="1000"/>
                        </a:spcAft>
                      </a:pPr>
                      <a:r>
                        <a:rPr lang="ar-SA"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ماهي المعارف والمهارات والاتجاهات التي تريد  اكتسابها للوصول إلى أهدافك</a:t>
                      </a:r>
                      <a:endParaRPr lang="en-US"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B w="12700" cap="flat" cmpd="sng" algn="ctr">
                      <a:solidFill>
                        <a:schemeClr val="tx1"/>
                      </a:solidFill>
                      <a:prstDash val="solid"/>
                      <a:round/>
                      <a:headEnd type="none" w="med" len="med"/>
                      <a:tailEnd type="none" w="med" len="med"/>
                    </a:lnB>
                    <a:solidFill>
                      <a:schemeClr val="tx1">
                        <a:lumMod val="10000"/>
                        <a:lumOff val="90000"/>
                      </a:schemeClr>
                    </a:solidFill>
                  </a:tcPr>
                </a:tc>
                <a:tc>
                  <a:txBody>
                    <a:bodyPr/>
                    <a:lstStyle/>
                    <a:p>
                      <a:pPr marL="0" marR="0" algn="ctr" defTabSz="914400" rtl="0" eaLnBrk="1" latinLnBrk="0" hangingPunct="1">
                        <a:lnSpc>
                          <a:spcPct val="115000"/>
                        </a:lnSpc>
                        <a:spcBef>
                          <a:spcPts val="0"/>
                        </a:spcBef>
                        <a:spcAft>
                          <a:spcPts val="1000"/>
                        </a:spcAft>
                      </a:pPr>
                      <a:r>
                        <a:rPr lang="ar-SA"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الهدف الاستراتيجي الذي تأمل تحقيقه</a:t>
                      </a:r>
                      <a:endParaRPr lang="en-US"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B w="12700" cap="flat" cmpd="sng" algn="ctr">
                      <a:solidFill>
                        <a:schemeClr val="tx1"/>
                      </a:solidFill>
                      <a:prstDash val="solid"/>
                      <a:round/>
                      <a:headEnd type="none" w="med" len="med"/>
                      <a:tailEnd type="none" w="med" len="med"/>
                    </a:lnB>
                    <a:solidFill>
                      <a:schemeClr val="tx1">
                        <a:lumMod val="10000"/>
                        <a:lumOff val="90000"/>
                      </a:schemeClr>
                    </a:solidFill>
                  </a:tcPr>
                </a:tc>
                <a:extLst>
                  <a:ext uri="{0D108BD9-81ED-4DB2-BD59-A6C34878D82A}">
                    <a16:rowId xmlns:a16="http://schemas.microsoft.com/office/drawing/2014/main" val="266484983"/>
                  </a:ext>
                </a:extLst>
              </a:tr>
              <a:tr h="610038">
                <a:tc>
                  <a:txBody>
                    <a:bodyPr/>
                    <a:lstStyle/>
                    <a:p>
                      <a:pPr marL="0" marR="0" algn="ctr" defTabSz="914400" rtl="1" eaLnBrk="1" latinLnBrk="0" hangingPunct="1">
                        <a:lnSpc>
                          <a:spcPct val="100000"/>
                        </a:lnSpc>
                        <a:spcBef>
                          <a:spcPts val="0"/>
                        </a:spcBef>
                        <a:spcAft>
                          <a:spcPts val="1000"/>
                        </a:spcAft>
                      </a:pPr>
                      <a:endPar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22/6/2025</a:t>
                      </a: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74983" marR="74983" marT="37491" marB="374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15/6/2025</a:t>
                      </a: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74983" marR="74983" marT="37491" marB="374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400" b="1"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1. متابعة </a:t>
                      </a:r>
                      <a:r>
                        <a:rPr lang="ar-SA" sz="1400" b="1" kern="1200" dirty="0" err="1">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بودكاست</a:t>
                      </a:r>
                      <a:r>
                        <a:rPr lang="ar-SA" sz="1400" b="1"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 “فن الإلقاء والتأثير” لتحسين مهارات التواصل.</a:t>
                      </a:r>
                      <a:endParaRPr lang="en-US" sz="1400" b="1"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74983" marR="74983" marT="37491" marB="374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5">
                  <a:txBody>
                    <a:bodyPr/>
                    <a:lstStyle/>
                    <a:p>
                      <a:pPr marL="0" marR="0" algn="ctr" defTabSz="914400" rtl="1" eaLnBrk="1" latinLnBrk="0" hangingPunct="1">
                        <a:lnSpc>
                          <a:spcPct val="115000"/>
                        </a:lnSpc>
                        <a:spcBef>
                          <a:spcPts val="0"/>
                        </a:spcBef>
                        <a:spcAft>
                          <a:spcPts val="1000"/>
                        </a:spcAft>
                      </a:pPr>
                      <a:r>
                        <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تطوير مهارات الإلقاء والتأثير</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00455120"/>
                  </a:ext>
                </a:extLst>
              </a:tr>
              <a:tr h="610038">
                <a:tc>
                  <a:txBody>
                    <a:bodyPr/>
                    <a:lstStyle/>
                    <a:p>
                      <a:pPr marL="0" marR="0" algn="ctr" defTabSz="914400" rtl="1" eaLnBrk="1" latinLnBrk="0" hangingPunct="1">
                        <a:lnSpc>
                          <a:spcPct val="115000"/>
                        </a:lnSpc>
                        <a:spcBef>
                          <a:spcPts val="0"/>
                        </a:spcBef>
                        <a:spcAft>
                          <a:spcPts val="1000"/>
                        </a:spcAft>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29/6/2025</a:t>
                      </a: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22/6/2025</a:t>
                      </a: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74983" marR="74983" marT="37491" marB="374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lnSpc>
                          <a:spcPct val="115000"/>
                        </a:lnSpc>
                        <a:spcBef>
                          <a:spcPts val="0"/>
                        </a:spcBef>
                        <a:spcAft>
                          <a:spcPts val="1000"/>
                        </a:spcAft>
                      </a:pPr>
                      <a:r>
                        <a:rPr lang="ar-SA" sz="1400" b="1"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2. التدرب على التحدث أمام الجمهور عبر تسجيل فيديوهات قصيرة أسبوعيًا.</a:t>
                      </a:r>
                      <a:endParaRPr lang="en-US" sz="1400" b="1"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74983" marR="74983" marT="37491" marB="374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ar-SA" sz="1400" b="0" kern="1200" dirty="0">
                        <a:solidFill>
                          <a:schemeClr val="tx1"/>
                        </a:solidFill>
                        <a:latin typeface="Janna LT" pitchFamily="2" charset="-78"/>
                        <a:ea typeface="+mn-ea"/>
                        <a:cs typeface="Janna LT" pitchFamily="2" charset="-78"/>
                      </a:endParaRPr>
                    </a:p>
                  </a:txBody>
                  <a:tcPr marL="0" marR="0" marT="0" marB="0" anchor="ctr">
                    <a:solidFill>
                      <a:schemeClr val="bg1">
                        <a:lumMod val="95000"/>
                      </a:schemeClr>
                    </a:solidFill>
                  </a:tcPr>
                </a:tc>
                <a:extLst>
                  <a:ext uri="{0D108BD9-81ED-4DB2-BD59-A6C34878D82A}">
                    <a16:rowId xmlns:a16="http://schemas.microsoft.com/office/drawing/2014/main" val="3751390492"/>
                  </a:ext>
                </a:extLst>
              </a:tr>
              <a:tr h="610038">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6/7/2025</a:t>
                      </a: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29/6/2025</a:t>
                      </a: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lnSpc>
                          <a:spcPct val="115000"/>
                        </a:lnSpc>
                        <a:spcBef>
                          <a:spcPts val="0"/>
                        </a:spcBef>
                        <a:spcAft>
                          <a:spcPts val="1000"/>
                        </a:spcAft>
                      </a:pPr>
                      <a:r>
                        <a:rPr lang="ar-SA" sz="1400" b="1"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3. حضور دورة متخصصة في مهارات التفاوض والإقناع.</a:t>
                      </a: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Janna LT" pitchFamily="2" charset="-78"/>
                        <a:ea typeface="+mn-ea"/>
                        <a:cs typeface="Janna LT" pitchFamily="2" charset="-78"/>
                      </a:endParaRPr>
                    </a:p>
                  </a:txBody>
                  <a:tcPr marL="0" marR="0" marT="0" marB="0" anchor="ctr">
                    <a:solidFill>
                      <a:schemeClr val="bg1">
                        <a:lumMod val="95000"/>
                      </a:schemeClr>
                    </a:solidFill>
                  </a:tcPr>
                </a:tc>
                <a:extLst>
                  <a:ext uri="{0D108BD9-81ED-4DB2-BD59-A6C34878D82A}">
                    <a16:rowId xmlns:a16="http://schemas.microsoft.com/office/drawing/2014/main" val="1723716566"/>
                  </a:ext>
                </a:extLst>
              </a:tr>
              <a:tr h="610038">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13/7/2025</a:t>
                      </a: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6/7/2025</a:t>
                      </a: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lnSpc>
                          <a:spcPct val="115000"/>
                        </a:lnSpc>
                        <a:spcBef>
                          <a:spcPts val="0"/>
                        </a:spcBef>
                        <a:spcAft>
                          <a:spcPts val="1000"/>
                        </a:spcAft>
                      </a:pPr>
                      <a:r>
                        <a:rPr lang="ar-SA" sz="1400" b="1"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4. الاشتراك في نادي الخطابة (</a:t>
                      </a:r>
                      <a:r>
                        <a:rPr lang="en-US" sz="1400" b="1"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Toastmasters </a:t>
                      </a:r>
                      <a:r>
                        <a:rPr lang="ar-SA" sz="1400" b="1"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أو مجموعة محلية) لممارسة مهارات التحدث.</a:t>
                      </a: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Janna LT" pitchFamily="2" charset="-78"/>
                        <a:ea typeface="+mn-ea"/>
                        <a:cs typeface="Janna LT" pitchFamily="2" charset="-78"/>
                      </a:endParaRPr>
                    </a:p>
                  </a:txBody>
                  <a:tcPr marL="0" marR="0" marT="0" marB="0" anchor="ctr">
                    <a:solidFill>
                      <a:schemeClr val="bg1">
                        <a:lumMod val="95000"/>
                      </a:schemeClr>
                    </a:solidFill>
                  </a:tcPr>
                </a:tc>
                <a:extLst>
                  <a:ext uri="{0D108BD9-81ED-4DB2-BD59-A6C34878D82A}">
                    <a16:rowId xmlns:a16="http://schemas.microsoft.com/office/drawing/2014/main" val="3697619380"/>
                  </a:ext>
                </a:extLst>
              </a:tr>
              <a:tr h="610038">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20/7/2025</a:t>
                      </a: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13/7/2025</a:t>
                      </a: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lnSpc>
                          <a:spcPct val="115000"/>
                        </a:lnSpc>
                        <a:spcBef>
                          <a:spcPts val="0"/>
                        </a:spcBef>
                        <a:spcAft>
                          <a:spcPts val="1000"/>
                        </a:spcAft>
                      </a:pPr>
                      <a:r>
                        <a:rPr lang="ar-SA" sz="1400" b="1"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5.	تحليل خطابات مؤثرة والاستفادة منها في تحسين طريقة الإلقاء.</a:t>
                      </a: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Janna LT" pitchFamily="2" charset="-78"/>
                        <a:ea typeface="+mn-ea"/>
                        <a:cs typeface="Janna LT" pitchFamily="2" charset="-78"/>
                      </a:endParaRPr>
                    </a:p>
                  </a:txBody>
                  <a:tcPr marL="0" marR="0" marT="0" marB="0" anchor="ctr">
                    <a:solidFill>
                      <a:schemeClr val="bg1">
                        <a:lumMod val="95000"/>
                      </a:schemeClr>
                    </a:solidFill>
                  </a:tcPr>
                </a:tc>
                <a:extLst>
                  <a:ext uri="{0D108BD9-81ED-4DB2-BD59-A6C34878D82A}">
                    <a16:rowId xmlns:a16="http://schemas.microsoft.com/office/drawing/2014/main" val="3091578114"/>
                  </a:ext>
                </a:extLst>
              </a:tr>
            </a:tbl>
          </a:graphicData>
        </a:graphic>
      </p:graphicFrame>
    </p:spTree>
    <p:extLst>
      <p:ext uri="{BB962C8B-B14F-4D97-AF65-F5344CB8AC3E}">
        <p14:creationId xmlns:p14="http://schemas.microsoft.com/office/powerpoint/2010/main" val="1655777106"/>
      </p:ext>
    </p:extLst>
  </p:cSld>
  <p:clrMapOvr>
    <a:masterClrMapping/>
  </p:clrMapOvr>
  <p:transition spd="slow">
    <p:push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EE9DFC-BDC5-5BF5-6515-E10C63D6FC54}"/>
            </a:ext>
          </a:extLst>
        </p:cNvPr>
        <p:cNvGrpSpPr/>
        <p:nvPr/>
      </p:nvGrpSpPr>
      <p:grpSpPr>
        <a:xfrm>
          <a:off x="0" y="0"/>
          <a:ext cx="0" cy="0"/>
          <a:chOff x="0" y="0"/>
          <a:chExt cx="0" cy="0"/>
        </a:xfrm>
      </p:grpSpPr>
      <p:sp>
        <p:nvSpPr>
          <p:cNvPr id="7" name="Rectangle: Top Corners Rounded 6">
            <a:extLst>
              <a:ext uri="{FF2B5EF4-FFF2-40B4-BE49-F238E27FC236}">
                <a16:creationId xmlns:a16="http://schemas.microsoft.com/office/drawing/2014/main" id="{3497DC8D-CACC-ED5D-A903-08DCCAAF2BF4}"/>
              </a:ext>
            </a:extLst>
          </p:cNvPr>
          <p:cNvSpPr/>
          <p:nvPr/>
        </p:nvSpPr>
        <p:spPr>
          <a:xfrm rot="5400000" flipV="1">
            <a:off x="12090706" y="3429000"/>
            <a:ext cx="202590" cy="0"/>
          </a:xfrm>
          <a:prstGeom prst="round2SameRect">
            <a:avLst>
              <a:gd name="adj1" fmla="val 0"/>
              <a:gd name="adj2" fmla="val 0"/>
            </a:avLst>
          </a:prstGeom>
          <a:solidFill>
            <a:srgbClr val="1109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8" name="Rectangle 27">
            <a:extLst>
              <a:ext uri="{FF2B5EF4-FFF2-40B4-BE49-F238E27FC236}">
                <a16:creationId xmlns:a16="http://schemas.microsoft.com/office/drawing/2014/main" id="{63B4B8AF-BDDF-C695-1E8A-2CBFA065C41F}"/>
              </a:ext>
            </a:extLst>
          </p:cNvPr>
          <p:cNvSpPr/>
          <p:nvPr/>
        </p:nvSpPr>
        <p:spPr>
          <a:xfrm>
            <a:off x="-12304823" y="446"/>
            <a:ext cx="12191206" cy="11428512"/>
          </a:xfrm>
          <a:prstGeom prst="rect">
            <a:avLst/>
          </a:prstGeom>
          <a:gradFill>
            <a:gsLst>
              <a:gs pos="0">
                <a:srgbClr val="A434FF"/>
              </a:gs>
              <a:gs pos="75000">
                <a:srgbClr val="110939"/>
              </a:gs>
              <a:gs pos="99000">
                <a:srgbClr val="110939"/>
              </a:gs>
            </a:gsLst>
            <a:lin ang="5400000" scaled="1"/>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228554"/>
            <a:endParaRPr lang="en-SA" sz="900"/>
          </a:p>
        </p:txBody>
      </p:sp>
      <p:sp>
        <p:nvSpPr>
          <p:cNvPr id="2" name="مستطيل 1">
            <a:extLst>
              <a:ext uri="{FF2B5EF4-FFF2-40B4-BE49-F238E27FC236}">
                <a16:creationId xmlns:a16="http://schemas.microsoft.com/office/drawing/2014/main" id="{3DC7CDB9-3BFE-CE3D-ED1E-693A3F41652B}"/>
              </a:ext>
            </a:extLst>
          </p:cNvPr>
          <p:cNvSpPr/>
          <p:nvPr/>
        </p:nvSpPr>
        <p:spPr>
          <a:xfrm>
            <a:off x="240601" y="6256053"/>
            <a:ext cx="6440067" cy="48922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sz="900" dirty="0"/>
          </a:p>
        </p:txBody>
      </p:sp>
      <p:graphicFrame>
        <p:nvGraphicFramePr>
          <p:cNvPr id="3" name="Table 6">
            <a:extLst>
              <a:ext uri="{FF2B5EF4-FFF2-40B4-BE49-F238E27FC236}">
                <a16:creationId xmlns:a16="http://schemas.microsoft.com/office/drawing/2014/main" id="{987DE9DD-6CD8-CDD7-0FF9-63597F1ED7D8}"/>
              </a:ext>
            </a:extLst>
          </p:cNvPr>
          <p:cNvGraphicFramePr>
            <a:graphicFrameLocks noGrp="1"/>
          </p:cNvGraphicFramePr>
          <p:nvPr>
            <p:extLst>
              <p:ext uri="{D42A27DB-BD31-4B8C-83A1-F6EECF244321}">
                <p14:modId xmlns:p14="http://schemas.microsoft.com/office/powerpoint/2010/main" val="1276756639"/>
              </p:ext>
            </p:extLst>
          </p:nvPr>
        </p:nvGraphicFramePr>
        <p:xfrm>
          <a:off x="540258" y="1063063"/>
          <a:ext cx="10355102" cy="5254234"/>
        </p:xfrm>
        <a:graphic>
          <a:graphicData uri="http://schemas.openxmlformats.org/drawingml/2006/table">
            <a:tbl>
              <a:tblPr firstRow="1" bandRow="1">
                <a:tableStyleId>{5C22544A-7EE6-4342-B048-85BDC9FD1C3A}</a:tableStyleId>
              </a:tblPr>
              <a:tblGrid>
                <a:gridCol w="1435382">
                  <a:extLst>
                    <a:ext uri="{9D8B030D-6E8A-4147-A177-3AD203B41FA5}">
                      <a16:colId xmlns:a16="http://schemas.microsoft.com/office/drawing/2014/main" val="1549459106"/>
                    </a:ext>
                  </a:extLst>
                </a:gridCol>
                <a:gridCol w="1435382">
                  <a:extLst>
                    <a:ext uri="{9D8B030D-6E8A-4147-A177-3AD203B41FA5}">
                      <a16:colId xmlns:a16="http://schemas.microsoft.com/office/drawing/2014/main" val="4174486185"/>
                    </a:ext>
                  </a:extLst>
                </a:gridCol>
                <a:gridCol w="1435382">
                  <a:extLst>
                    <a:ext uri="{9D8B030D-6E8A-4147-A177-3AD203B41FA5}">
                      <a16:colId xmlns:a16="http://schemas.microsoft.com/office/drawing/2014/main" val="1194054848"/>
                    </a:ext>
                  </a:extLst>
                </a:gridCol>
                <a:gridCol w="3818016">
                  <a:extLst>
                    <a:ext uri="{9D8B030D-6E8A-4147-A177-3AD203B41FA5}">
                      <a16:colId xmlns:a16="http://schemas.microsoft.com/office/drawing/2014/main" val="4105006926"/>
                    </a:ext>
                  </a:extLst>
                </a:gridCol>
                <a:gridCol w="2230940">
                  <a:extLst>
                    <a:ext uri="{9D8B030D-6E8A-4147-A177-3AD203B41FA5}">
                      <a16:colId xmlns:a16="http://schemas.microsoft.com/office/drawing/2014/main" val="551543009"/>
                    </a:ext>
                  </a:extLst>
                </a:gridCol>
              </a:tblGrid>
              <a:tr h="616994">
                <a:tc gridSpan="5">
                  <a:txBody>
                    <a:bodyPr/>
                    <a:lstStyle/>
                    <a:p>
                      <a:pPr marL="0" marR="0" algn="ctr" defTabSz="914400" rtl="1" eaLnBrk="1" latinLnBrk="0" hangingPunct="1">
                        <a:lnSpc>
                          <a:spcPct val="115000"/>
                        </a:lnSpc>
                        <a:spcBef>
                          <a:spcPts val="0"/>
                        </a:spcBef>
                        <a:spcAft>
                          <a:spcPts val="1000"/>
                        </a:spcAft>
                      </a:pPr>
                      <a:r>
                        <a:rPr lang="ar-SA" sz="2000" b="1" kern="1200" dirty="0">
                          <a:solidFill>
                            <a:schemeClr val="bg1"/>
                          </a:solidFill>
                          <a:latin typeface="GE SS Two Bold" panose="020A0503020102020204" pitchFamily="18" charset="-78"/>
                          <a:ea typeface="GE SS Two Bold" panose="020A0503020102020204" pitchFamily="18" charset="-78"/>
                          <a:cs typeface="GE SS Two Bold" panose="020A0503020102020204" pitchFamily="18" charset="-78"/>
                        </a:rPr>
                        <a:t>نموذج الخطة التطويرية</a:t>
                      </a:r>
                      <a:endParaRPr lang="en-US" sz="2000" b="1" kern="1200" dirty="0">
                        <a:solidFill>
                          <a:schemeClr val="bg1"/>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0" marR="0" marT="0" marB="0" anchor="ctr">
                    <a:solidFill>
                      <a:srgbClr val="2C115D"/>
                    </a:solidFill>
                  </a:tcPr>
                </a:tc>
                <a:tc hMerge="1">
                  <a:txBody>
                    <a:bodyPr/>
                    <a:lstStyle/>
                    <a:p>
                      <a:pPr rtl="1"/>
                      <a:endParaRPr lang="ar-SA"/>
                    </a:p>
                  </a:txBody>
                  <a:tcPr/>
                </a:tc>
                <a:tc hMerge="1">
                  <a:txBody>
                    <a:bodyPr/>
                    <a:lstStyle/>
                    <a:p>
                      <a:pPr marL="0" marR="0" algn="ctr" defTabSz="914400" rtl="0" eaLnBrk="1" latinLnBrk="0" hangingPunct="1">
                        <a:lnSpc>
                          <a:spcPct val="115000"/>
                        </a:lnSpc>
                        <a:spcBef>
                          <a:spcPts val="0"/>
                        </a:spcBef>
                        <a:spcAft>
                          <a:spcPts val="1000"/>
                        </a:spcAft>
                      </a:pPr>
                      <a:endParaRPr lang="en-US" sz="1600" b="1" kern="1200" dirty="0">
                        <a:solidFill>
                          <a:schemeClr val="tx1"/>
                        </a:solidFill>
                        <a:latin typeface="Janna LT" pitchFamily="2" charset="-78"/>
                        <a:ea typeface="+mn-ea"/>
                        <a:cs typeface="Janna LT" pitchFamily="2" charset="-78"/>
                      </a:endParaRPr>
                    </a:p>
                  </a:txBody>
                  <a:tcPr marL="84528" marR="84528" marT="42264" marB="42264" anchor="ctr">
                    <a:solidFill>
                      <a:srgbClr val="86D3E6"/>
                    </a:solidFill>
                  </a:tcPr>
                </a:tc>
                <a:tc hMerge="1">
                  <a:txBody>
                    <a:bodyPr/>
                    <a:lstStyle/>
                    <a:p>
                      <a:pPr marL="0" marR="0" algn="ctr" defTabSz="914400" rtl="0" eaLnBrk="1" latinLnBrk="0" hangingPunct="1">
                        <a:lnSpc>
                          <a:spcPct val="115000"/>
                        </a:lnSpc>
                        <a:spcBef>
                          <a:spcPts val="0"/>
                        </a:spcBef>
                        <a:spcAft>
                          <a:spcPts val="1000"/>
                        </a:spcAft>
                      </a:pPr>
                      <a:endParaRPr lang="en-US" sz="1600" b="1" kern="1200" dirty="0">
                        <a:solidFill>
                          <a:schemeClr val="tx1"/>
                        </a:solidFill>
                        <a:latin typeface="Janna LT" pitchFamily="2" charset="-78"/>
                        <a:ea typeface="+mn-ea"/>
                        <a:cs typeface="Janna LT" pitchFamily="2" charset="-78"/>
                      </a:endParaRPr>
                    </a:p>
                  </a:txBody>
                  <a:tcPr marL="84528" marR="84528" marT="42264" marB="42264" anchor="ctr">
                    <a:solidFill>
                      <a:srgbClr val="86D3E6"/>
                    </a:solidFill>
                  </a:tcPr>
                </a:tc>
                <a:tc hMerge="1">
                  <a:txBody>
                    <a:bodyPr/>
                    <a:lstStyle/>
                    <a:p>
                      <a:pPr marL="0" marR="0" algn="ctr" defTabSz="914400" rtl="0" eaLnBrk="1" latinLnBrk="0" hangingPunct="1">
                        <a:lnSpc>
                          <a:spcPct val="115000"/>
                        </a:lnSpc>
                        <a:spcBef>
                          <a:spcPts val="0"/>
                        </a:spcBef>
                        <a:spcAft>
                          <a:spcPts val="1000"/>
                        </a:spcAft>
                      </a:pPr>
                      <a:endParaRPr lang="en-US" sz="1600" b="1" kern="1200" dirty="0">
                        <a:solidFill>
                          <a:schemeClr val="tx1"/>
                        </a:solidFill>
                        <a:latin typeface="Janna LT" pitchFamily="2" charset="-78"/>
                        <a:ea typeface="+mn-ea"/>
                        <a:cs typeface="Janna LT" pitchFamily="2" charset="-78"/>
                      </a:endParaRPr>
                    </a:p>
                  </a:txBody>
                  <a:tcPr marL="0" marR="0" marT="0" marB="0" anchor="ctr">
                    <a:solidFill>
                      <a:srgbClr val="86D3E6"/>
                    </a:solidFill>
                  </a:tcPr>
                </a:tc>
                <a:extLst>
                  <a:ext uri="{0D108BD9-81ED-4DB2-BD59-A6C34878D82A}">
                    <a16:rowId xmlns:a16="http://schemas.microsoft.com/office/drawing/2014/main" val="99904182"/>
                  </a:ext>
                </a:extLst>
              </a:tr>
              <a:tr h="616994">
                <a:tc>
                  <a:txBody>
                    <a:bodyPr/>
                    <a:lstStyle/>
                    <a:p>
                      <a:pPr marL="0" marR="0" algn="ctr" defTabSz="914400" rtl="0" eaLnBrk="1" latinLnBrk="0" hangingPunct="1">
                        <a:lnSpc>
                          <a:spcPct val="115000"/>
                        </a:lnSpc>
                        <a:spcBef>
                          <a:spcPts val="0"/>
                        </a:spcBef>
                        <a:spcAft>
                          <a:spcPts val="1000"/>
                        </a:spcAft>
                      </a:pPr>
                      <a:r>
                        <a:rPr lang="ar-SA"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rPr>
                        <a:t>التقييم</a:t>
                      </a:r>
                      <a:endParaRPr lang="en-US"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0" marR="0" marT="0" marB="0" anchor="ctr">
                    <a:solidFill>
                      <a:srgbClr val="A434FF"/>
                    </a:solidFill>
                  </a:tcPr>
                </a:tc>
                <a:tc>
                  <a:txBody>
                    <a:bodyPr/>
                    <a:lstStyle/>
                    <a:p>
                      <a:pPr marL="0" marR="0" algn="ctr" defTabSz="914400" rtl="0" eaLnBrk="1" latinLnBrk="0" hangingPunct="1">
                        <a:lnSpc>
                          <a:spcPct val="115000"/>
                        </a:lnSpc>
                        <a:spcBef>
                          <a:spcPts val="0"/>
                        </a:spcBef>
                        <a:spcAft>
                          <a:spcPts val="1000"/>
                        </a:spcAft>
                      </a:pPr>
                      <a:r>
                        <a:rPr lang="ar-SA"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rPr>
                        <a:t>نهاية التنفيذ</a:t>
                      </a:r>
                      <a:endParaRPr lang="en-US"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0" marR="0" marT="0" marB="0" anchor="ctr">
                    <a:solidFill>
                      <a:srgbClr val="A434FF"/>
                    </a:solidFill>
                  </a:tcPr>
                </a:tc>
                <a:tc>
                  <a:txBody>
                    <a:bodyPr/>
                    <a:lstStyle/>
                    <a:p>
                      <a:pPr marL="0" marR="0" algn="ctr" defTabSz="914400" rtl="0" eaLnBrk="1" latinLnBrk="0" hangingPunct="1">
                        <a:lnSpc>
                          <a:spcPct val="115000"/>
                        </a:lnSpc>
                        <a:spcBef>
                          <a:spcPts val="0"/>
                        </a:spcBef>
                        <a:spcAft>
                          <a:spcPts val="1000"/>
                        </a:spcAft>
                      </a:pPr>
                      <a:r>
                        <a:rPr lang="ar-SA"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rPr>
                        <a:t>بداية التنفيذ</a:t>
                      </a:r>
                      <a:endParaRPr lang="en-US"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69314" marR="69314" marT="34657" marB="34657" anchor="ctr">
                    <a:solidFill>
                      <a:srgbClr val="A434FF"/>
                    </a:solidFill>
                  </a:tcPr>
                </a:tc>
                <a:tc>
                  <a:txBody>
                    <a:bodyPr/>
                    <a:lstStyle/>
                    <a:p>
                      <a:pPr marL="0" marR="0" algn="ctr" defTabSz="914400" rtl="0" eaLnBrk="1" latinLnBrk="0" hangingPunct="1">
                        <a:lnSpc>
                          <a:spcPct val="115000"/>
                        </a:lnSpc>
                        <a:spcBef>
                          <a:spcPts val="0"/>
                        </a:spcBef>
                        <a:spcAft>
                          <a:spcPts val="1000"/>
                        </a:spcAft>
                      </a:pPr>
                      <a:r>
                        <a:rPr lang="ar-SA"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rPr>
                        <a:t>خطة العمل التطويرية</a:t>
                      </a:r>
                      <a:endParaRPr lang="en-US"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69314" marR="69314" marT="34657" marB="34657" anchor="ctr">
                    <a:solidFill>
                      <a:srgbClr val="A434FF"/>
                    </a:solidFill>
                  </a:tcPr>
                </a:tc>
                <a:tc>
                  <a:txBody>
                    <a:bodyPr/>
                    <a:lstStyle/>
                    <a:p>
                      <a:pPr marL="0" marR="0" algn="ctr" defTabSz="914400" rtl="0" eaLnBrk="1" latinLnBrk="0" hangingPunct="1">
                        <a:lnSpc>
                          <a:spcPct val="115000"/>
                        </a:lnSpc>
                        <a:spcBef>
                          <a:spcPts val="0"/>
                        </a:spcBef>
                        <a:spcAft>
                          <a:spcPts val="1000"/>
                        </a:spcAft>
                      </a:pPr>
                      <a:r>
                        <a:rPr lang="ar-SA"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rPr>
                        <a:t>الهدف الاستراتيجي</a:t>
                      </a:r>
                      <a:endParaRPr lang="en-US"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0" marR="0" marT="0" marB="0" anchor="ctr">
                    <a:solidFill>
                      <a:srgbClr val="A434FF"/>
                    </a:solidFill>
                  </a:tcPr>
                </a:tc>
                <a:extLst>
                  <a:ext uri="{0D108BD9-81ED-4DB2-BD59-A6C34878D82A}">
                    <a16:rowId xmlns:a16="http://schemas.microsoft.com/office/drawing/2014/main" val="1232269754"/>
                  </a:ext>
                </a:extLst>
              </a:tr>
              <a:tr h="970056">
                <a:tc>
                  <a:txBody>
                    <a:bodyPr/>
                    <a:lstStyle/>
                    <a:p>
                      <a:pPr marL="0" marR="0" algn="ctr" defTabSz="914400" rtl="0" eaLnBrk="1" latinLnBrk="0" hangingPunct="1">
                        <a:lnSpc>
                          <a:spcPct val="115000"/>
                        </a:lnSpc>
                        <a:spcBef>
                          <a:spcPts val="0"/>
                        </a:spcBef>
                        <a:spcAft>
                          <a:spcPts val="1000"/>
                        </a:spcAft>
                      </a:pPr>
                      <a:r>
                        <a:rPr lang="ar-SA"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قيم تقدمك، وسجل ملاحظاتك</a:t>
                      </a:r>
                      <a:endParaRPr lang="en-US"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B w="12700" cap="flat" cmpd="sng" algn="ctr">
                      <a:solidFill>
                        <a:schemeClr val="tx1"/>
                      </a:solidFill>
                      <a:prstDash val="solid"/>
                      <a:round/>
                      <a:headEnd type="none" w="med" len="med"/>
                      <a:tailEnd type="none" w="med" len="med"/>
                    </a:lnB>
                    <a:solidFill>
                      <a:schemeClr val="tx1">
                        <a:lumMod val="10000"/>
                        <a:lumOff val="90000"/>
                      </a:schemeClr>
                    </a:solidFill>
                  </a:tcPr>
                </a:tc>
                <a:tc>
                  <a:txBody>
                    <a:bodyPr/>
                    <a:lstStyle/>
                    <a:p>
                      <a:pPr marL="0" marR="0" algn="ctr" defTabSz="914400" rtl="0" eaLnBrk="1" latinLnBrk="0" hangingPunct="1">
                        <a:lnSpc>
                          <a:spcPct val="115000"/>
                        </a:lnSpc>
                        <a:spcBef>
                          <a:spcPts val="0"/>
                        </a:spcBef>
                        <a:spcAft>
                          <a:spcPts val="1000"/>
                        </a:spcAft>
                      </a:pPr>
                      <a:r>
                        <a:rPr lang="ar-SA"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حدد نهاية تنفيذ كل مهمة</a:t>
                      </a:r>
                      <a:endParaRPr lang="en-US"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B w="12700" cap="flat" cmpd="sng" algn="ctr">
                      <a:solidFill>
                        <a:schemeClr val="tx1"/>
                      </a:solidFill>
                      <a:prstDash val="solid"/>
                      <a:round/>
                      <a:headEnd type="none" w="med" len="med"/>
                      <a:tailEnd type="none" w="med" len="med"/>
                    </a:lnB>
                    <a:solidFill>
                      <a:schemeClr val="tx1">
                        <a:lumMod val="10000"/>
                        <a:lumOff val="90000"/>
                      </a:schemeClr>
                    </a:solidFill>
                  </a:tcPr>
                </a:tc>
                <a:tc>
                  <a:txBody>
                    <a:bodyPr/>
                    <a:lstStyle/>
                    <a:p>
                      <a:pPr marL="0" marR="0" algn="ctr" defTabSz="914400" rtl="0" eaLnBrk="1" latinLnBrk="0" hangingPunct="1">
                        <a:lnSpc>
                          <a:spcPct val="115000"/>
                        </a:lnSpc>
                        <a:spcBef>
                          <a:spcPts val="0"/>
                        </a:spcBef>
                        <a:spcAft>
                          <a:spcPts val="1000"/>
                        </a:spcAft>
                      </a:pPr>
                      <a:r>
                        <a:rPr lang="ar-SA"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حدد بداية تنفيذ كل مهمة</a:t>
                      </a:r>
                      <a:endParaRPr lang="en-US"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B w="12700" cap="flat" cmpd="sng" algn="ctr">
                      <a:solidFill>
                        <a:schemeClr val="tx1"/>
                      </a:solidFill>
                      <a:prstDash val="solid"/>
                      <a:round/>
                      <a:headEnd type="none" w="med" len="med"/>
                      <a:tailEnd type="none" w="med" len="med"/>
                    </a:lnB>
                    <a:solidFill>
                      <a:schemeClr val="tx1">
                        <a:lumMod val="10000"/>
                        <a:lumOff val="90000"/>
                      </a:schemeClr>
                    </a:solidFill>
                  </a:tcPr>
                </a:tc>
                <a:tc>
                  <a:txBody>
                    <a:bodyPr/>
                    <a:lstStyle/>
                    <a:p>
                      <a:pPr marL="0" marR="0" algn="ctr" defTabSz="914400" rtl="0" eaLnBrk="1" latinLnBrk="0" hangingPunct="1">
                        <a:lnSpc>
                          <a:spcPct val="115000"/>
                        </a:lnSpc>
                        <a:spcBef>
                          <a:spcPts val="0"/>
                        </a:spcBef>
                        <a:spcAft>
                          <a:spcPts val="1000"/>
                        </a:spcAft>
                      </a:pPr>
                      <a:r>
                        <a:rPr lang="ar-SA"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ماهي المعارف والمهارات والاتجاهات التي تريد  اكتسابها للوصول إلى أهدافك</a:t>
                      </a:r>
                      <a:endParaRPr lang="en-US"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B w="12700" cap="flat" cmpd="sng" algn="ctr">
                      <a:solidFill>
                        <a:schemeClr val="tx1"/>
                      </a:solidFill>
                      <a:prstDash val="solid"/>
                      <a:round/>
                      <a:headEnd type="none" w="med" len="med"/>
                      <a:tailEnd type="none" w="med" len="med"/>
                    </a:lnB>
                    <a:solidFill>
                      <a:schemeClr val="tx1">
                        <a:lumMod val="10000"/>
                        <a:lumOff val="90000"/>
                      </a:schemeClr>
                    </a:solidFill>
                  </a:tcPr>
                </a:tc>
                <a:tc>
                  <a:txBody>
                    <a:bodyPr/>
                    <a:lstStyle/>
                    <a:p>
                      <a:pPr marL="0" marR="0" algn="ctr" defTabSz="914400" rtl="0" eaLnBrk="1" latinLnBrk="0" hangingPunct="1">
                        <a:lnSpc>
                          <a:spcPct val="115000"/>
                        </a:lnSpc>
                        <a:spcBef>
                          <a:spcPts val="0"/>
                        </a:spcBef>
                        <a:spcAft>
                          <a:spcPts val="1000"/>
                        </a:spcAft>
                      </a:pPr>
                      <a:r>
                        <a:rPr lang="ar-SA"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الهدف الاستراتيجي الذي تأمل تحقيقه</a:t>
                      </a:r>
                      <a:endParaRPr lang="en-US"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B w="12700" cap="flat" cmpd="sng" algn="ctr">
                      <a:solidFill>
                        <a:schemeClr val="tx1"/>
                      </a:solidFill>
                      <a:prstDash val="solid"/>
                      <a:round/>
                      <a:headEnd type="none" w="med" len="med"/>
                      <a:tailEnd type="none" w="med" len="med"/>
                    </a:lnB>
                    <a:solidFill>
                      <a:schemeClr val="tx1">
                        <a:lumMod val="10000"/>
                        <a:lumOff val="90000"/>
                      </a:schemeClr>
                    </a:solidFill>
                  </a:tcPr>
                </a:tc>
                <a:extLst>
                  <a:ext uri="{0D108BD9-81ED-4DB2-BD59-A6C34878D82A}">
                    <a16:rowId xmlns:a16="http://schemas.microsoft.com/office/drawing/2014/main" val="266484983"/>
                  </a:ext>
                </a:extLst>
              </a:tr>
              <a:tr h="610038">
                <a:tc>
                  <a:txBody>
                    <a:bodyPr/>
                    <a:lstStyle/>
                    <a:p>
                      <a:pPr marL="0" marR="0" algn="ctr" defTabSz="914400" rtl="1" eaLnBrk="1" latinLnBrk="0" hangingPunct="1">
                        <a:lnSpc>
                          <a:spcPct val="100000"/>
                        </a:lnSpc>
                        <a:spcBef>
                          <a:spcPts val="0"/>
                        </a:spcBef>
                        <a:spcAft>
                          <a:spcPts val="1000"/>
                        </a:spcAft>
                      </a:pPr>
                      <a:endPar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27/7/2025</a:t>
                      </a: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74983" marR="74983" marT="37491" marB="374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20/7/2025</a:t>
                      </a: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74983" marR="74983" marT="37491" marB="374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400" b="1"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1. جدولة لقاءات دورية مع شخصيات مؤثرة في القطاع غير الربحي.</a:t>
                      </a:r>
                      <a:endParaRPr lang="en-US" sz="1400" b="1"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74983" marR="74983" marT="37491" marB="374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5">
                  <a:txBody>
                    <a:bodyPr/>
                    <a:lstStyle/>
                    <a:p>
                      <a:pPr marL="0" marR="0" algn="ctr" defTabSz="914400" rtl="1" eaLnBrk="1" latinLnBrk="0" hangingPunct="1">
                        <a:lnSpc>
                          <a:spcPct val="115000"/>
                        </a:lnSpc>
                        <a:spcBef>
                          <a:spcPts val="0"/>
                        </a:spcBef>
                        <a:spcAft>
                          <a:spcPts val="1000"/>
                        </a:spcAft>
                      </a:pPr>
                      <a:r>
                        <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بناء علاقات أقوى مع الشركاء</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00455120"/>
                  </a:ext>
                </a:extLst>
              </a:tr>
              <a:tr h="610038">
                <a:tc>
                  <a:txBody>
                    <a:bodyPr/>
                    <a:lstStyle/>
                    <a:p>
                      <a:pPr marL="0" marR="0" algn="ctr" defTabSz="914400" rtl="1" eaLnBrk="1" latinLnBrk="0" hangingPunct="1">
                        <a:lnSpc>
                          <a:spcPct val="115000"/>
                        </a:lnSpc>
                        <a:spcBef>
                          <a:spcPts val="0"/>
                        </a:spcBef>
                        <a:spcAft>
                          <a:spcPts val="1000"/>
                        </a:spcAft>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3/8/2025</a:t>
                      </a: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27/7/2025</a:t>
                      </a: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74983" marR="74983" marT="37491" marB="374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lnSpc>
                          <a:spcPct val="115000"/>
                        </a:lnSpc>
                        <a:spcBef>
                          <a:spcPts val="0"/>
                        </a:spcBef>
                        <a:spcAft>
                          <a:spcPts val="1000"/>
                        </a:spcAft>
                      </a:pPr>
                      <a:r>
                        <a:rPr lang="ar-SA" sz="1400" b="1"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2. المشاركة في فعاليات ومؤتمرات لتعزيز شبكة العلاقات.</a:t>
                      </a:r>
                      <a:endParaRPr lang="en-US" sz="1400" b="1"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74983" marR="74983" marT="37491" marB="374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ar-SA" sz="1400" b="0" kern="1200" dirty="0">
                        <a:solidFill>
                          <a:schemeClr val="tx1"/>
                        </a:solidFill>
                        <a:latin typeface="Janna LT" pitchFamily="2" charset="-78"/>
                        <a:ea typeface="+mn-ea"/>
                        <a:cs typeface="Janna LT" pitchFamily="2" charset="-78"/>
                      </a:endParaRPr>
                    </a:p>
                  </a:txBody>
                  <a:tcPr marL="0" marR="0" marT="0" marB="0" anchor="ctr">
                    <a:solidFill>
                      <a:schemeClr val="bg1">
                        <a:lumMod val="95000"/>
                      </a:schemeClr>
                    </a:solidFill>
                  </a:tcPr>
                </a:tc>
                <a:extLst>
                  <a:ext uri="{0D108BD9-81ED-4DB2-BD59-A6C34878D82A}">
                    <a16:rowId xmlns:a16="http://schemas.microsoft.com/office/drawing/2014/main" val="3751390492"/>
                  </a:ext>
                </a:extLst>
              </a:tr>
              <a:tr h="610038">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10/8/2025</a:t>
                      </a: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3/8/2025</a:t>
                      </a: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lnSpc>
                          <a:spcPct val="115000"/>
                        </a:lnSpc>
                        <a:spcBef>
                          <a:spcPts val="0"/>
                        </a:spcBef>
                        <a:spcAft>
                          <a:spcPts val="1000"/>
                        </a:spcAft>
                      </a:pPr>
                      <a:r>
                        <a:rPr lang="ar-SA" sz="1400" b="1"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3. تحسين مهارات بناء العلاقات من خلال قراءة كتب في التواصل الفعّال.</a:t>
                      </a: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Janna LT" pitchFamily="2" charset="-78"/>
                        <a:ea typeface="+mn-ea"/>
                        <a:cs typeface="Janna LT" pitchFamily="2" charset="-78"/>
                      </a:endParaRPr>
                    </a:p>
                  </a:txBody>
                  <a:tcPr marL="0" marR="0" marT="0" marB="0" anchor="ctr">
                    <a:solidFill>
                      <a:schemeClr val="bg1">
                        <a:lumMod val="95000"/>
                      </a:schemeClr>
                    </a:solidFill>
                  </a:tcPr>
                </a:tc>
                <a:extLst>
                  <a:ext uri="{0D108BD9-81ED-4DB2-BD59-A6C34878D82A}">
                    <a16:rowId xmlns:a16="http://schemas.microsoft.com/office/drawing/2014/main" val="1723716566"/>
                  </a:ext>
                </a:extLst>
              </a:tr>
              <a:tr h="610038">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17/8/2025</a:t>
                      </a: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10/8/2025</a:t>
                      </a: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lnSpc>
                          <a:spcPct val="115000"/>
                        </a:lnSpc>
                        <a:spcBef>
                          <a:spcPts val="0"/>
                        </a:spcBef>
                        <a:spcAft>
                          <a:spcPts val="1000"/>
                        </a:spcAft>
                      </a:pPr>
                      <a:r>
                        <a:rPr lang="ar-SA" sz="1400" b="1"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4. إرسال رسائل تقديرية ومتابعات دورية مع الشركاء والداعمين.	</a:t>
                      </a: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Janna LT" pitchFamily="2" charset="-78"/>
                        <a:ea typeface="+mn-ea"/>
                        <a:cs typeface="Janna LT" pitchFamily="2" charset="-78"/>
                      </a:endParaRPr>
                    </a:p>
                  </a:txBody>
                  <a:tcPr marL="0" marR="0" marT="0" marB="0" anchor="ctr">
                    <a:solidFill>
                      <a:schemeClr val="bg1">
                        <a:lumMod val="95000"/>
                      </a:schemeClr>
                    </a:solidFill>
                  </a:tcPr>
                </a:tc>
                <a:extLst>
                  <a:ext uri="{0D108BD9-81ED-4DB2-BD59-A6C34878D82A}">
                    <a16:rowId xmlns:a16="http://schemas.microsoft.com/office/drawing/2014/main" val="3697619380"/>
                  </a:ext>
                </a:extLst>
              </a:tr>
              <a:tr h="610038">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24/8/2025</a:t>
                      </a: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17/8/2025</a:t>
                      </a: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lnSpc>
                          <a:spcPct val="115000"/>
                        </a:lnSpc>
                        <a:spcBef>
                          <a:spcPts val="0"/>
                        </a:spcBef>
                        <a:spcAft>
                          <a:spcPts val="1000"/>
                        </a:spcAft>
                      </a:pPr>
                      <a:r>
                        <a:rPr lang="ar-SA" sz="1400" b="1"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5. التواصل مع خبراء العلاقات العامة لاكتساب مهارات جديدة في التواصل وبناء الشراكات.</a:t>
                      </a: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Janna LT" pitchFamily="2" charset="-78"/>
                        <a:ea typeface="+mn-ea"/>
                        <a:cs typeface="Janna LT" pitchFamily="2" charset="-78"/>
                      </a:endParaRPr>
                    </a:p>
                  </a:txBody>
                  <a:tcPr marL="0" marR="0" marT="0" marB="0" anchor="ctr">
                    <a:solidFill>
                      <a:schemeClr val="bg1">
                        <a:lumMod val="95000"/>
                      </a:schemeClr>
                    </a:solidFill>
                  </a:tcPr>
                </a:tc>
                <a:extLst>
                  <a:ext uri="{0D108BD9-81ED-4DB2-BD59-A6C34878D82A}">
                    <a16:rowId xmlns:a16="http://schemas.microsoft.com/office/drawing/2014/main" val="3091578114"/>
                  </a:ext>
                </a:extLst>
              </a:tr>
            </a:tbl>
          </a:graphicData>
        </a:graphic>
      </p:graphicFrame>
    </p:spTree>
    <p:extLst>
      <p:ext uri="{BB962C8B-B14F-4D97-AF65-F5344CB8AC3E}">
        <p14:creationId xmlns:p14="http://schemas.microsoft.com/office/powerpoint/2010/main" val="1140420970"/>
      </p:ext>
    </p:extLst>
  </p:cSld>
  <p:clrMapOvr>
    <a:masterClrMapping/>
  </p:clrMapOvr>
  <p:transition spd="slow">
    <p:push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E96DAD-0D49-290A-5910-1740037D838C}"/>
            </a:ext>
          </a:extLst>
        </p:cNvPr>
        <p:cNvGrpSpPr/>
        <p:nvPr/>
      </p:nvGrpSpPr>
      <p:grpSpPr>
        <a:xfrm>
          <a:off x="0" y="0"/>
          <a:ext cx="0" cy="0"/>
          <a:chOff x="0" y="0"/>
          <a:chExt cx="0" cy="0"/>
        </a:xfrm>
      </p:grpSpPr>
      <p:sp>
        <p:nvSpPr>
          <p:cNvPr id="7" name="Rectangle: Top Corners Rounded 6">
            <a:extLst>
              <a:ext uri="{FF2B5EF4-FFF2-40B4-BE49-F238E27FC236}">
                <a16:creationId xmlns:a16="http://schemas.microsoft.com/office/drawing/2014/main" id="{8A35C81F-1F04-10D5-E962-BF2AD21112B1}"/>
              </a:ext>
            </a:extLst>
          </p:cNvPr>
          <p:cNvSpPr/>
          <p:nvPr/>
        </p:nvSpPr>
        <p:spPr>
          <a:xfrm rot="5400000" flipV="1">
            <a:off x="12090706" y="3429000"/>
            <a:ext cx="202590" cy="0"/>
          </a:xfrm>
          <a:prstGeom prst="round2SameRect">
            <a:avLst>
              <a:gd name="adj1" fmla="val 0"/>
              <a:gd name="adj2" fmla="val 0"/>
            </a:avLst>
          </a:prstGeom>
          <a:solidFill>
            <a:srgbClr val="1109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8" name="Rectangle 27">
            <a:extLst>
              <a:ext uri="{FF2B5EF4-FFF2-40B4-BE49-F238E27FC236}">
                <a16:creationId xmlns:a16="http://schemas.microsoft.com/office/drawing/2014/main" id="{3DB80F37-27CE-6F39-E70B-AACDDB0800A0}"/>
              </a:ext>
            </a:extLst>
          </p:cNvPr>
          <p:cNvSpPr/>
          <p:nvPr/>
        </p:nvSpPr>
        <p:spPr>
          <a:xfrm>
            <a:off x="-12304823" y="446"/>
            <a:ext cx="12191206" cy="11428512"/>
          </a:xfrm>
          <a:prstGeom prst="rect">
            <a:avLst/>
          </a:prstGeom>
          <a:gradFill>
            <a:gsLst>
              <a:gs pos="0">
                <a:srgbClr val="A434FF"/>
              </a:gs>
              <a:gs pos="75000">
                <a:srgbClr val="110939"/>
              </a:gs>
              <a:gs pos="99000">
                <a:srgbClr val="110939"/>
              </a:gs>
            </a:gsLst>
            <a:lin ang="5400000" scaled="1"/>
          </a:gra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228554"/>
            <a:endParaRPr lang="en-SA" sz="900"/>
          </a:p>
        </p:txBody>
      </p:sp>
      <p:sp>
        <p:nvSpPr>
          <p:cNvPr id="2" name="مستطيل 1">
            <a:extLst>
              <a:ext uri="{FF2B5EF4-FFF2-40B4-BE49-F238E27FC236}">
                <a16:creationId xmlns:a16="http://schemas.microsoft.com/office/drawing/2014/main" id="{6D49E569-1F50-B1A2-6BE1-5171E61D0993}"/>
              </a:ext>
            </a:extLst>
          </p:cNvPr>
          <p:cNvSpPr/>
          <p:nvPr/>
        </p:nvSpPr>
        <p:spPr>
          <a:xfrm>
            <a:off x="240601" y="6256053"/>
            <a:ext cx="6440067" cy="48922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ar-SA" sz="900" dirty="0"/>
          </a:p>
        </p:txBody>
      </p:sp>
      <p:graphicFrame>
        <p:nvGraphicFramePr>
          <p:cNvPr id="3" name="Table 6">
            <a:extLst>
              <a:ext uri="{FF2B5EF4-FFF2-40B4-BE49-F238E27FC236}">
                <a16:creationId xmlns:a16="http://schemas.microsoft.com/office/drawing/2014/main" id="{E0BC5F2D-DD09-FFB7-D37B-60D5DC70C768}"/>
              </a:ext>
            </a:extLst>
          </p:cNvPr>
          <p:cNvGraphicFramePr>
            <a:graphicFrameLocks noGrp="1"/>
          </p:cNvGraphicFramePr>
          <p:nvPr>
            <p:extLst>
              <p:ext uri="{D42A27DB-BD31-4B8C-83A1-F6EECF244321}">
                <p14:modId xmlns:p14="http://schemas.microsoft.com/office/powerpoint/2010/main" val="299952486"/>
              </p:ext>
            </p:extLst>
          </p:nvPr>
        </p:nvGraphicFramePr>
        <p:xfrm>
          <a:off x="540258" y="1063063"/>
          <a:ext cx="10355102" cy="5254234"/>
        </p:xfrm>
        <a:graphic>
          <a:graphicData uri="http://schemas.openxmlformats.org/drawingml/2006/table">
            <a:tbl>
              <a:tblPr firstRow="1" bandRow="1">
                <a:tableStyleId>{5C22544A-7EE6-4342-B048-85BDC9FD1C3A}</a:tableStyleId>
              </a:tblPr>
              <a:tblGrid>
                <a:gridCol w="1435382">
                  <a:extLst>
                    <a:ext uri="{9D8B030D-6E8A-4147-A177-3AD203B41FA5}">
                      <a16:colId xmlns:a16="http://schemas.microsoft.com/office/drawing/2014/main" val="1549459106"/>
                    </a:ext>
                  </a:extLst>
                </a:gridCol>
                <a:gridCol w="1435382">
                  <a:extLst>
                    <a:ext uri="{9D8B030D-6E8A-4147-A177-3AD203B41FA5}">
                      <a16:colId xmlns:a16="http://schemas.microsoft.com/office/drawing/2014/main" val="4174486185"/>
                    </a:ext>
                  </a:extLst>
                </a:gridCol>
                <a:gridCol w="1435382">
                  <a:extLst>
                    <a:ext uri="{9D8B030D-6E8A-4147-A177-3AD203B41FA5}">
                      <a16:colId xmlns:a16="http://schemas.microsoft.com/office/drawing/2014/main" val="1194054848"/>
                    </a:ext>
                  </a:extLst>
                </a:gridCol>
                <a:gridCol w="3818016">
                  <a:extLst>
                    <a:ext uri="{9D8B030D-6E8A-4147-A177-3AD203B41FA5}">
                      <a16:colId xmlns:a16="http://schemas.microsoft.com/office/drawing/2014/main" val="4105006926"/>
                    </a:ext>
                  </a:extLst>
                </a:gridCol>
                <a:gridCol w="2230940">
                  <a:extLst>
                    <a:ext uri="{9D8B030D-6E8A-4147-A177-3AD203B41FA5}">
                      <a16:colId xmlns:a16="http://schemas.microsoft.com/office/drawing/2014/main" val="551543009"/>
                    </a:ext>
                  </a:extLst>
                </a:gridCol>
              </a:tblGrid>
              <a:tr h="616994">
                <a:tc gridSpan="5">
                  <a:txBody>
                    <a:bodyPr/>
                    <a:lstStyle/>
                    <a:p>
                      <a:pPr marL="0" marR="0" algn="ctr" defTabSz="914400" rtl="1" eaLnBrk="1" latinLnBrk="0" hangingPunct="1">
                        <a:lnSpc>
                          <a:spcPct val="115000"/>
                        </a:lnSpc>
                        <a:spcBef>
                          <a:spcPts val="0"/>
                        </a:spcBef>
                        <a:spcAft>
                          <a:spcPts val="1000"/>
                        </a:spcAft>
                      </a:pPr>
                      <a:r>
                        <a:rPr lang="ar-SA" sz="2000" b="1" kern="1200" dirty="0">
                          <a:solidFill>
                            <a:schemeClr val="bg1"/>
                          </a:solidFill>
                          <a:latin typeface="GE SS Two Bold" panose="020A0503020102020204" pitchFamily="18" charset="-78"/>
                          <a:ea typeface="GE SS Two Bold" panose="020A0503020102020204" pitchFamily="18" charset="-78"/>
                          <a:cs typeface="GE SS Two Bold" panose="020A0503020102020204" pitchFamily="18" charset="-78"/>
                        </a:rPr>
                        <a:t>نموذج الخطة التطويرية</a:t>
                      </a:r>
                      <a:endParaRPr lang="en-US" sz="2000" b="1" kern="1200" dirty="0">
                        <a:solidFill>
                          <a:schemeClr val="bg1"/>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0" marR="0" marT="0" marB="0" anchor="ctr">
                    <a:solidFill>
                      <a:srgbClr val="2C115D"/>
                    </a:solidFill>
                  </a:tcPr>
                </a:tc>
                <a:tc hMerge="1">
                  <a:txBody>
                    <a:bodyPr/>
                    <a:lstStyle/>
                    <a:p>
                      <a:pPr rtl="1"/>
                      <a:endParaRPr lang="ar-SA"/>
                    </a:p>
                  </a:txBody>
                  <a:tcPr/>
                </a:tc>
                <a:tc hMerge="1">
                  <a:txBody>
                    <a:bodyPr/>
                    <a:lstStyle/>
                    <a:p>
                      <a:pPr marL="0" marR="0" algn="ctr" defTabSz="914400" rtl="0" eaLnBrk="1" latinLnBrk="0" hangingPunct="1">
                        <a:lnSpc>
                          <a:spcPct val="115000"/>
                        </a:lnSpc>
                        <a:spcBef>
                          <a:spcPts val="0"/>
                        </a:spcBef>
                        <a:spcAft>
                          <a:spcPts val="1000"/>
                        </a:spcAft>
                      </a:pPr>
                      <a:endParaRPr lang="en-US" sz="1600" b="1" kern="1200" dirty="0">
                        <a:solidFill>
                          <a:schemeClr val="tx1"/>
                        </a:solidFill>
                        <a:latin typeface="Janna LT" pitchFamily="2" charset="-78"/>
                        <a:ea typeface="+mn-ea"/>
                        <a:cs typeface="Janna LT" pitchFamily="2" charset="-78"/>
                      </a:endParaRPr>
                    </a:p>
                  </a:txBody>
                  <a:tcPr marL="84528" marR="84528" marT="42264" marB="42264" anchor="ctr">
                    <a:solidFill>
                      <a:srgbClr val="86D3E6"/>
                    </a:solidFill>
                  </a:tcPr>
                </a:tc>
                <a:tc hMerge="1">
                  <a:txBody>
                    <a:bodyPr/>
                    <a:lstStyle/>
                    <a:p>
                      <a:pPr marL="0" marR="0" algn="ctr" defTabSz="914400" rtl="0" eaLnBrk="1" latinLnBrk="0" hangingPunct="1">
                        <a:lnSpc>
                          <a:spcPct val="115000"/>
                        </a:lnSpc>
                        <a:spcBef>
                          <a:spcPts val="0"/>
                        </a:spcBef>
                        <a:spcAft>
                          <a:spcPts val="1000"/>
                        </a:spcAft>
                      </a:pPr>
                      <a:endParaRPr lang="en-US" sz="1600" b="1" kern="1200" dirty="0">
                        <a:solidFill>
                          <a:schemeClr val="tx1"/>
                        </a:solidFill>
                        <a:latin typeface="Janna LT" pitchFamily="2" charset="-78"/>
                        <a:ea typeface="+mn-ea"/>
                        <a:cs typeface="Janna LT" pitchFamily="2" charset="-78"/>
                      </a:endParaRPr>
                    </a:p>
                  </a:txBody>
                  <a:tcPr marL="84528" marR="84528" marT="42264" marB="42264" anchor="ctr">
                    <a:solidFill>
                      <a:srgbClr val="86D3E6"/>
                    </a:solidFill>
                  </a:tcPr>
                </a:tc>
                <a:tc hMerge="1">
                  <a:txBody>
                    <a:bodyPr/>
                    <a:lstStyle/>
                    <a:p>
                      <a:pPr marL="0" marR="0" algn="ctr" defTabSz="914400" rtl="0" eaLnBrk="1" latinLnBrk="0" hangingPunct="1">
                        <a:lnSpc>
                          <a:spcPct val="115000"/>
                        </a:lnSpc>
                        <a:spcBef>
                          <a:spcPts val="0"/>
                        </a:spcBef>
                        <a:spcAft>
                          <a:spcPts val="1000"/>
                        </a:spcAft>
                      </a:pPr>
                      <a:endParaRPr lang="en-US" sz="1600" b="1" kern="1200" dirty="0">
                        <a:solidFill>
                          <a:schemeClr val="tx1"/>
                        </a:solidFill>
                        <a:latin typeface="Janna LT" pitchFamily="2" charset="-78"/>
                        <a:ea typeface="+mn-ea"/>
                        <a:cs typeface="Janna LT" pitchFamily="2" charset="-78"/>
                      </a:endParaRPr>
                    </a:p>
                  </a:txBody>
                  <a:tcPr marL="0" marR="0" marT="0" marB="0" anchor="ctr">
                    <a:solidFill>
                      <a:srgbClr val="86D3E6"/>
                    </a:solidFill>
                  </a:tcPr>
                </a:tc>
                <a:extLst>
                  <a:ext uri="{0D108BD9-81ED-4DB2-BD59-A6C34878D82A}">
                    <a16:rowId xmlns:a16="http://schemas.microsoft.com/office/drawing/2014/main" val="99904182"/>
                  </a:ext>
                </a:extLst>
              </a:tr>
              <a:tr h="616994">
                <a:tc>
                  <a:txBody>
                    <a:bodyPr/>
                    <a:lstStyle/>
                    <a:p>
                      <a:pPr marL="0" marR="0" algn="ctr" defTabSz="914400" rtl="0" eaLnBrk="1" latinLnBrk="0" hangingPunct="1">
                        <a:lnSpc>
                          <a:spcPct val="115000"/>
                        </a:lnSpc>
                        <a:spcBef>
                          <a:spcPts val="0"/>
                        </a:spcBef>
                        <a:spcAft>
                          <a:spcPts val="1000"/>
                        </a:spcAft>
                      </a:pPr>
                      <a:r>
                        <a:rPr lang="ar-SA"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rPr>
                        <a:t>التقييم</a:t>
                      </a:r>
                      <a:endParaRPr lang="en-US"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0" marR="0" marT="0" marB="0" anchor="ctr">
                    <a:solidFill>
                      <a:srgbClr val="A434FF"/>
                    </a:solidFill>
                  </a:tcPr>
                </a:tc>
                <a:tc>
                  <a:txBody>
                    <a:bodyPr/>
                    <a:lstStyle/>
                    <a:p>
                      <a:pPr marL="0" marR="0" algn="ctr" defTabSz="914400" rtl="0" eaLnBrk="1" latinLnBrk="0" hangingPunct="1">
                        <a:lnSpc>
                          <a:spcPct val="115000"/>
                        </a:lnSpc>
                        <a:spcBef>
                          <a:spcPts val="0"/>
                        </a:spcBef>
                        <a:spcAft>
                          <a:spcPts val="1000"/>
                        </a:spcAft>
                      </a:pPr>
                      <a:r>
                        <a:rPr lang="ar-SA"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rPr>
                        <a:t>نهاية التنفيذ</a:t>
                      </a:r>
                      <a:endParaRPr lang="en-US"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0" marR="0" marT="0" marB="0" anchor="ctr">
                    <a:solidFill>
                      <a:srgbClr val="A434FF"/>
                    </a:solidFill>
                  </a:tcPr>
                </a:tc>
                <a:tc>
                  <a:txBody>
                    <a:bodyPr/>
                    <a:lstStyle/>
                    <a:p>
                      <a:pPr marL="0" marR="0" algn="ctr" defTabSz="914400" rtl="0" eaLnBrk="1" latinLnBrk="0" hangingPunct="1">
                        <a:lnSpc>
                          <a:spcPct val="115000"/>
                        </a:lnSpc>
                        <a:spcBef>
                          <a:spcPts val="0"/>
                        </a:spcBef>
                        <a:spcAft>
                          <a:spcPts val="1000"/>
                        </a:spcAft>
                      </a:pPr>
                      <a:r>
                        <a:rPr lang="ar-SA"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rPr>
                        <a:t>بداية التنفيذ</a:t>
                      </a:r>
                      <a:endParaRPr lang="en-US"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69314" marR="69314" marT="34657" marB="34657" anchor="ctr">
                    <a:solidFill>
                      <a:srgbClr val="A434FF"/>
                    </a:solidFill>
                  </a:tcPr>
                </a:tc>
                <a:tc>
                  <a:txBody>
                    <a:bodyPr/>
                    <a:lstStyle/>
                    <a:p>
                      <a:pPr marL="0" marR="0" algn="ctr" defTabSz="914400" rtl="0" eaLnBrk="1" latinLnBrk="0" hangingPunct="1">
                        <a:lnSpc>
                          <a:spcPct val="115000"/>
                        </a:lnSpc>
                        <a:spcBef>
                          <a:spcPts val="0"/>
                        </a:spcBef>
                        <a:spcAft>
                          <a:spcPts val="1000"/>
                        </a:spcAft>
                      </a:pPr>
                      <a:r>
                        <a:rPr lang="ar-SA"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rPr>
                        <a:t>خطة العمل التطويرية</a:t>
                      </a:r>
                      <a:endParaRPr lang="en-US"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69314" marR="69314" marT="34657" marB="34657" anchor="ctr">
                    <a:solidFill>
                      <a:srgbClr val="A434FF"/>
                    </a:solidFill>
                  </a:tcPr>
                </a:tc>
                <a:tc>
                  <a:txBody>
                    <a:bodyPr/>
                    <a:lstStyle/>
                    <a:p>
                      <a:pPr marL="0" marR="0" algn="ctr" defTabSz="914400" rtl="0" eaLnBrk="1" latinLnBrk="0" hangingPunct="1">
                        <a:lnSpc>
                          <a:spcPct val="115000"/>
                        </a:lnSpc>
                        <a:spcBef>
                          <a:spcPts val="0"/>
                        </a:spcBef>
                        <a:spcAft>
                          <a:spcPts val="1000"/>
                        </a:spcAft>
                      </a:pPr>
                      <a:r>
                        <a:rPr lang="ar-SA"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rPr>
                        <a:t>الهدف الاستراتيجي</a:t>
                      </a:r>
                      <a:endParaRPr lang="en-US" sz="1600" b="1" kern="1200" dirty="0">
                        <a:solidFill>
                          <a:schemeClr val="bg1">
                            <a:lumMod val="95000"/>
                          </a:schemeClr>
                        </a:solidFill>
                        <a:latin typeface="GE SS Two Bold" panose="020A0503020102020204" pitchFamily="18" charset="-78"/>
                        <a:ea typeface="GE SS Two Bold" panose="020A0503020102020204" pitchFamily="18" charset="-78"/>
                        <a:cs typeface="GE SS Two Bold" panose="020A0503020102020204" pitchFamily="18" charset="-78"/>
                      </a:endParaRPr>
                    </a:p>
                  </a:txBody>
                  <a:tcPr marL="0" marR="0" marT="0" marB="0" anchor="ctr">
                    <a:solidFill>
                      <a:srgbClr val="A434FF"/>
                    </a:solidFill>
                  </a:tcPr>
                </a:tc>
                <a:extLst>
                  <a:ext uri="{0D108BD9-81ED-4DB2-BD59-A6C34878D82A}">
                    <a16:rowId xmlns:a16="http://schemas.microsoft.com/office/drawing/2014/main" val="1232269754"/>
                  </a:ext>
                </a:extLst>
              </a:tr>
              <a:tr h="970056">
                <a:tc>
                  <a:txBody>
                    <a:bodyPr/>
                    <a:lstStyle/>
                    <a:p>
                      <a:pPr marL="0" marR="0" algn="ctr" defTabSz="914400" rtl="0" eaLnBrk="1" latinLnBrk="0" hangingPunct="1">
                        <a:lnSpc>
                          <a:spcPct val="115000"/>
                        </a:lnSpc>
                        <a:spcBef>
                          <a:spcPts val="0"/>
                        </a:spcBef>
                        <a:spcAft>
                          <a:spcPts val="1000"/>
                        </a:spcAft>
                      </a:pPr>
                      <a:r>
                        <a:rPr lang="ar-SA"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قيم تقدمك، وسجل ملاحظاتك</a:t>
                      </a:r>
                      <a:endParaRPr lang="en-US"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B w="12700" cap="flat" cmpd="sng" algn="ctr">
                      <a:solidFill>
                        <a:schemeClr val="tx1"/>
                      </a:solidFill>
                      <a:prstDash val="solid"/>
                      <a:round/>
                      <a:headEnd type="none" w="med" len="med"/>
                      <a:tailEnd type="none" w="med" len="med"/>
                    </a:lnB>
                    <a:solidFill>
                      <a:schemeClr val="tx1">
                        <a:lumMod val="10000"/>
                        <a:lumOff val="90000"/>
                      </a:schemeClr>
                    </a:solidFill>
                  </a:tcPr>
                </a:tc>
                <a:tc>
                  <a:txBody>
                    <a:bodyPr/>
                    <a:lstStyle/>
                    <a:p>
                      <a:pPr marL="0" marR="0" algn="ctr" defTabSz="914400" rtl="0" eaLnBrk="1" latinLnBrk="0" hangingPunct="1">
                        <a:lnSpc>
                          <a:spcPct val="115000"/>
                        </a:lnSpc>
                        <a:spcBef>
                          <a:spcPts val="0"/>
                        </a:spcBef>
                        <a:spcAft>
                          <a:spcPts val="1000"/>
                        </a:spcAft>
                      </a:pPr>
                      <a:r>
                        <a:rPr lang="ar-SA"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حدد نهاية تنفيذ كل مهمة</a:t>
                      </a:r>
                      <a:endParaRPr lang="en-US"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B w="12700" cap="flat" cmpd="sng" algn="ctr">
                      <a:solidFill>
                        <a:schemeClr val="tx1"/>
                      </a:solidFill>
                      <a:prstDash val="solid"/>
                      <a:round/>
                      <a:headEnd type="none" w="med" len="med"/>
                      <a:tailEnd type="none" w="med" len="med"/>
                    </a:lnB>
                    <a:solidFill>
                      <a:schemeClr val="tx1">
                        <a:lumMod val="10000"/>
                        <a:lumOff val="90000"/>
                      </a:schemeClr>
                    </a:solidFill>
                  </a:tcPr>
                </a:tc>
                <a:tc>
                  <a:txBody>
                    <a:bodyPr/>
                    <a:lstStyle/>
                    <a:p>
                      <a:pPr marL="0" marR="0" algn="ctr" defTabSz="914400" rtl="0" eaLnBrk="1" latinLnBrk="0" hangingPunct="1">
                        <a:lnSpc>
                          <a:spcPct val="115000"/>
                        </a:lnSpc>
                        <a:spcBef>
                          <a:spcPts val="0"/>
                        </a:spcBef>
                        <a:spcAft>
                          <a:spcPts val="1000"/>
                        </a:spcAft>
                      </a:pPr>
                      <a:r>
                        <a:rPr lang="ar-SA"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حدد بداية تنفيذ كل مهمة</a:t>
                      </a:r>
                      <a:endParaRPr lang="en-US"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B w="12700" cap="flat" cmpd="sng" algn="ctr">
                      <a:solidFill>
                        <a:schemeClr val="tx1"/>
                      </a:solidFill>
                      <a:prstDash val="solid"/>
                      <a:round/>
                      <a:headEnd type="none" w="med" len="med"/>
                      <a:tailEnd type="none" w="med" len="med"/>
                    </a:lnB>
                    <a:solidFill>
                      <a:schemeClr val="tx1">
                        <a:lumMod val="10000"/>
                        <a:lumOff val="90000"/>
                      </a:schemeClr>
                    </a:solidFill>
                  </a:tcPr>
                </a:tc>
                <a:tc>
                  <a:txBody>
                    <a:bodyPr/>
                    <a:lstStyle/>
                    <a:p>
                      <a:pPr marL="0" marR="0" algn="ctr" defTabSz="914400" rtl="0" eaLnBrk="1" latinLnBrk="0" hangingPunct="1">
                        <a:lnSpc>
                          <a:spcPct val="115000"/>
                        </a:lnSpc>
                        <a:spcBef>
                          <a:spcPts val="0"/>
                        </a:spcBef>
                        <a:spcAft>
                          <a:spcPts val="1000"/>
                        </a:spcAft>
                      </a:pPr>
                      <a:r>
                        <a:rPr lang="ar-SA"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ماهي المعارف والمهارات والاتجاهات التي تريد  اكتسابها للوصول إلى أهدافك</a:t>
                      </a:r>
                      <a:endParaRPr lang="en-US"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B w="12700" cap="flat" cmpd="sng" algn="ctr">
                      <a:solidFill>
                        <a:schemeClr val="tx1"/>
                      </a:solidFill>
                      <a:prstDash val="solid"/>
                      <a:round/>
                      <a:headEnd type="none" w="med" len="med"/>
                      <a:tailEnd type="none" w="med" len="med"/>
                    </a:lnB>
                    <a:solidFill>
                      <a:schemeClr val="tx1">
                        <a:lumMod val="10000"/>
                        <a:lumOff val="90000"/>
                      </a:schemeClr>
                    </a:solidFill>
                  </a:tcPr>
                </a:tc>
                <a:tc>
                  <a:txBody>
                    <a:bodyPr/>
                    <a:lstStyle/>
                    <a:p>
                      <a:pPr marL="0" marR="0" algn="ctr" defTabSz="914400" rtl="0" eaLnBrk="1" latinLnBrk="0" hangingPunct="1">
                        <a:lnSpc>
                          <a:spcPct val="115000"/>
                        </a:lnSpc>
                        <a:spcBef>
                          <a:spcPts val="0"/>
                        </a:spcBef>
                        <a:spcAft>
                          <a:spcPts val="1000"/>
                        </a:spcAft>
                      </a:pPr>
                      <a:r>
                        <a:rPr lang="ar-SA"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الهدف الاستراتيجي الذي تأمل تحقيقه</a:t>
                      </a:r>
                      <a:endParaRPr lang="en-US" sz="12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B w="12700" cap="flat" cmpd="sng" algn="ctr">
                      <a:solidFill>
                        <a:schemeClr val="tx1"/>
                      </a:solidFill>
                      <a:prstDash val="solid"/>
                      <a:round/>
                      <a:headEnd type="none" w="med" len="med"/>
                      <a:tailEnd type="none" w="med" len="med"/>
                    </a:lnB>
                    <a:solidFill>
                      <a:schemeClr val="tx1">
                        <a:lumMod val="10000"/>
                        <a:lumOff val="90000"/>
                      </a:schemeClr>
                    </a:solidFill>
                  </a:tcPr>
                </a:tc>
                <a:extLst>
                  <a:ext uri="{0D108BD9-81ED-4DB2-BD59-A6C34878D82A}">
                    <a16:rowId xmlns:a16="http://schemas.microsoft.com/office/drawing/2014/main" val="266484983"/>
                  </a:ext>
                </a:extLst>
              </a:tr>
              <a:tr h="610038">
                <a:tc>
                  <a:txBody>
                    <a:bodyPr/>
                    <a:lstStyle/>
                    <a:p>
                      <a:pPr marL="0" marR="0" algn="ctr" defTabSz="914400" rtl="1" eaLnBrk="1" latinLnBrk="0" hangingPunct="1">
                        <a:lnSpc>
                          <a:spcPct val="100000"/>
                        </a:lnSpc>
                        <a:spcBef>
                          <a:spcPts val="0"/>
                        </a:spcBef>
                        <a:spcAft>
                          <a:spcPts val="1000"/>
                        </a:spcAft>
                      </a:pPr>
                      <a:endPar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31/8/2025</a:t>
                      </a: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74983" marR="74983" marT="37491" marB="374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24/8/2025</a:t>
                      </a: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74983" marR="74983" marT="37491" marB="374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400" b="1"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1. الاستفادة من استشارات أحد الخبراء القياديين لتعزيز مهارات القيادة.</a:t>
                      </a:r>
                      <a:endParaRPr lang="en-US" sz="1400" b="1"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74983" marR="74983" marT="37491" marB="374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5">
                  <a:txBody>
                    <a:bodyPr/>
                    <a:lstStyle/>
                    <a:p>
                      <a:pPr marL="0" marR="0" algn="ctr" defTabSz="914400" rtl="1" eaLnBrk="1" latinLnBrk="0" hangingPunct="1">
                        <a:lnSpc>
                          <a:spcPct val="115000"/>
                        </a:lnSpc>
                        <a:spcBef>
                          <a:spcPts val="0"/>
                        </a:spcBef>
                        <a:spcAft>
                          <a:spcPts val="1000"/>
                        </a:spcAft>
                      </a:pPr>
                      <a:r>
                        <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تعزيز الدور كقائد ملهم</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00455120"/>
                  </a:ext>
                </a:extLst>
              </a:tr>
              <a:tr h="610038">
                <a:tc>
                  <a:txBody>
                    <a:bodyPr/>
                    <a:lstStyle/>
                    <a:p>
                      <a:pPr marL="0" marR="0" algn="ctr" defTabSz="914400" rtl="1" eaLnBrk="1" latinLnBrk="0" hangingPunct="1">
                        <a:lnSpc>
                          <a:spcPct val="115000"/>
                        </a:lnSpc>
                        <a:spcBef>
                          <a:spcPts val="0"/>
                        </a:spcBef>
                        <a:spcAft>
                          <a:spcPts val="1000"/>
                        </a:spcAft>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7/9/2025</a:t>
                      </a: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31/8/2025</a:t>
                      </a: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74983" marR="74983" marT="37491" marB="374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lnSpc>
                          <a:spcPct val="115000"/>
                        </a:lnSpc>
                        <a:spcBef>
                          <a:spcPts val="0"/>
                        </a:spcBef>
                        <a:spcAft>
                          <a:spcPts val="1000"/>
                        </a:spcAft>
                      </a:pPr>
                      <a:r>
                        <a:rPr lang="ar-SA" sz="1400" b="1"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2. تقديم جلسات تحفيزية داخل الجمعية لنقل الخبرات وتعزيز القيم القيادية.	</a:t>
                      </a:r>
                      <a:endParaRPr lang="en-US" sz="1400" b="1"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74983" marR="74983" marT="37491" marB="374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ar-SA" sz="1400" b="0" kern="1200" dirty="0">
                        <a:solidFill>
                          <a:schemeClr val="tx1"/>
                        </a:solidFill>
                        <a:latin typeface="Janna LT" pitchFamily="2" charset="-78"/>
                        <a:ea typeface="+mn-ea"/>
                        <a:cs typeface="Janna LT" pitchFamily="2" charset="-78"/>
                      </a:endParaRPr>
                    </a:p>
                  </a:txBody>
                  <a:tcPr marL="0" marR="0" marT="0" marB="0" anchor="ctr">
                    <a:solidFill>
                      <a:schemeClr val="bg1">
                        <a:lumMod val="95000"/>
                      </a:schemeClr>
                    </a:solidFill>
                  </a:tcPr>
                </a:tc>
                <a:extLst>
                  <a:ext uri="{0D108BD9-81ED-4DB2-BD59-A6C34878D82A}">
                    <a16:rowId xmlns:a16="http://schemas.microsoft.com/office/drawing/2014/main" val="3751390492"/>
                  </a:ext>
                </a:extLst>
              </a:tr>
              <a:tr h="610038">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14/9/2025</a:t>
                      </a: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7/9/2025</a:t>
                      </a: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lnSpc>
                          <a:spcPct val="115000"/>
                        </a:lnSpc>
                        <a:spcBef>
                          <a:spcPts val="0"/>
                        </a:spcBef>
                        <a:spcAft>
                          <a:spcPts val="1000"/>
                        </a:spcAft>
                      </a:pPr>
                      <a:r>
                        <a:rPr lang="ar-SA" sz="1400" b="1"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3. قراءة كتاب “القيادة المرتكزة على القيم” لفهم أعمق لدور القائد.</a:t>
                      </a: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Janna LT" pitchFamily="2" charset="-78"/>
                        <a:ea typeface="+mn-ea"/>
                        <a:cs typeface="Janna LT" pitchFamily="2" charset="-78"/>
                      </a:endParaRPr>
                    </a:p>
                  </a:txBody>
                  <a:tcPr marL="0" marR="0" marT="0" marB="0" anchor="ctr">
                    <a:solidFill>
                      <a:schemeClr val="bg1">
                        <a:lumMod val="95000"/>
                      </a:schemeClr>
                    </a:solidFill>
                  </a:tcPr>
                </a:tc>
                <a:extLst>
                  <a:ext uri="{0D108BD9-81ED-4DB2-BD59-A6C34878D82A}">
                    <a16:rowId xmlns:a16="http://schemas.microsoft.com/office/drawing/2014/main" val="1723716566"/>
                  </a:ext>
                </a:extLst>
              </a:tr>
              <a:tr h="610038">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21/9/2025</a:t>
                      </a: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14/9/2025</a:t>
                      </a: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lnSpc>
                          <a:spcPct val="115000"/>
                        </a:lnSpc>
                        <a:spcBef>
                          <a:spcPts val="0"/>
                        </a:spcBef>
                        <a:spcAft>
                          <a:spcPts val="1000"/>
                        </a:spcAft>
                      </a:pPr>
                      <a:r>
                        <a:rPr lang="ar-SA" sz="1400" b="1"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4. متابعة شخصيات قيادية ملهمة وتحليل أساليبهم في التأثير.</a:t>
                      </a: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Janna LT" pitchFamily="2" charset="-78"/>
                        <a:ea typeface="+mn-ea"/>
                        <a:cs typeface="Janna LT" pitchFamily="2" charset="-78"/>
                      </a:endParaRPr>
                    </a:p>
                  </a:txBody>
                  <a:tcPr marL="0" marR="0" marT="0" marB="0" anchor="ctr">
                    <a:solidFill>
                      <a:schemeClr val="bg1">
                        <a:lumMod val="95000"/>
                      </a:schemeClr>
                    </a:solidFill>
                  </a:tcPr>
                </a:tc>
                <a:extLst>
                  <a:ext uri="{0D108BD9-81ED-4DB2-BD59-A6C34878D82A}">
                    <a16:rowId xmlns:a16="http://schemas.microsoft.com/office/drawing/2014/main" val="3697619380"/>
                  </a:ext>
                </a:extLst>
              </a:tr>
              <a:tr h="610038">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400" b="0" kern="120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28/9/2025</a:t>
                      </a: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r>
                        <a:rPr lang="ar-SA"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21/9/2025</a:t>
                      </a:r>
                      <a:endParaRPr lang="en-US" sz="1400" b="0"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endParaRP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defTabSz="914400" rtl="1" eaLnBrk="1" latinLnBrk="0" hangingPunct="1">
                        <a:lnSpc>
                          <a:spcPct val="115000"/>
                        </a:lnSpc>
                        <a:spcBef>
                          <a:spcPts val="0"/>
                        </a:spcBef>
                        <a:spcAft>
                          <a:spcPts val="1000"/>
                        </a:spcAft>
                      </a:pPr>
                      <a:r>
                        <a:rPr lang="ar-SA" sz="1400" b="1" kern="1200" dirty="0">
                          <a:solidFill>
                            <a:schemeClr val="tx1"/>
                          </a:solidFill>
                          <a:latin typeface="GE SS Two Light" panose="020A0503020102020204" pitchFamily="18" charset="-78"/>
                          <a:ea typeface="GE SS Two Light" panose="020A0503020102020204" pitchFamily="18" charset="-78"/>
                          <a:cs typeface="GE SS Two Light" panose="020A0503020102020204" pitchFamily="18" charset="-78"/>
                        </a:rPr>
                        <a:t>5. إجراء جلسات تأمل أسبوعية لتطوير الرؤية القيادية واتخاذ قرارات أكثر حكمة.</a:t>
                      </a:r>
                    </a:p>
                  </a:txBody>
                  <a:tcPr marL="69314" marR="69314" marT="34657" marB="3465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marL="0" marR="0" lvl="0" indent="0" algn="ctr" defTabSz="914400" rtl="1" eaLnBrk="1" fontAlgn="auto" latinLnBrk="0" hangingPunct="1">
                        <a:lnSpc>
                          <a:spcPct val="115000"/>
                        </a:lnSpc>
                        <a:spcBef>
                          <a:spcPts val="0"/>
                        </a:spcBef>
                        <a:spcAft>
                          <a:spcPts val="1000"/>
                        </a:spcAft>
                        <a:buClrTx/>
                        <a:buSzTx/>
                        <a:buFontTx/>
                        <a:buNone/>
                        <a:tabLst/>
                        <a:defRPr/>
                      </a:pPr>
                      <a:endParaRPr lang="en-US" sz="1400" b="0" kern="1200" dirty="0">
                        <a:solidFill>
                          <a:schemeClr val="tx1"/>
                        </a:solidFill>
                        <a:latin typeface="Janna LT" pitchFamily="2" charset="-78"/>
                        <a:ea typeface="+mn-ea"/>
                        <a:cs typeface="Janna LT" pitchFamily="2" charset="-78"/>
                      </a:endParaRPr>
                    </a:p>
                  </a:txBody>
                  <a:tcPr marL="0" marR="0" marT="0" marB="0" anchor="ctr">
                    <a:solidFill>
                      <a:schemeClr val="bg1">
                        <a:lumMod val="95000"/>
                      </a:schemeClr>
                    </a:solidFill>
                  </a:tcPr>
                </a:tc>
                <a:extLst>
                  <a:ext uri="{0D108BD9-81ED-4DB2-BD59-A6C34878D82A}">
                    <a16:rowId xmlns:a16="http://schemas.microsoft.com/office/drawing/2014/main" val="3091578114"/>
                  </a:ext>
                </a:extLst>
              </a:tr>
            </a:tbl>
          </a:graphicData>
        </a:graphic>
      </p:graphicFrame>
    </p:spTree>
    <p:extLst>
      <p:ext uri="{BB962C8B-B14F-4D97-AF65-F5344CB8AC3E}">
        <p14:creationId xmlns:p14="http://schemas.microsoft.com/office/powerpoint/2010/main" val="880391590"/>
      </p:ext>
    </p:extLst>
  </p:cSld>
  <p:clrMapOvr>
    <a:masterClrMapping/>
  </p:clrMapOvr>
  <p:transition spd="slow">
    <p:push dir="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506</TotalTime>
  <Words>830</Words>
  <Application>Microsoft Office PowerPoint</Application>
  <PresentationFormat>شاشة عريضة</PresentationFormat>
  <Paragraphs>165</Paragraphs>
  <Slides>7</Slides>
  <Notes>1</Notes>
  <HiddenSlides>0</HiddenSlides>
  <MMClips>0</MMClips>
  <ScaleCrop>false</ScaleCrop>
  <HeadingPairs>
    <vt:vector size="6" baseType="variant">
      <vt:variant>
        <vt:lpstr>الخطوط المستخدمة</vt:lpstr>
      </vt:variant>
      <vt:variant>
        <vt:i4>9</vt:i4>
      </vt:variant>
      <vt:variant>
        <vt:lpstr>نسق</vt:lpstr>
      </vt:variant>
      <vt:variant>
        <vt:i4>1</vt:i4>
      </vt:variant>
      <vt:variant>
        <vt:lpstr>عناوين الشرائح</vt:lpstr>
      </vt:variant>
      <vt:variant>
        <vt:i4>7</vt:i4>
      </vt:variant>
    </vt:vector>
  </HeadingPairs>
  <TitlesOfParts>
    <vt:vector size="17" baseType="lpstr">
      <vt:lpstr>Aptos</vt:lpstr>
      <vt:lpstr>Arial</vt:lpstr>
      <vt:lpstr>Calibri</vt:lpstr>
      <vt:lpstr>Calibri Light</vt:lpstr>
      <vt:lpstr>GE SS Two Bold</vt:lpstr>
      <vt:lpstr>GE SS Two Light</vt:lpstr>
      <vt:lpstr>Helvetica Neue</vt:lpstr>
      <vt:lpstr>Janna LT</vt:lpstr>
      <vt:lpstr>Times New Roman</vt:lpstr>
      <vt:lpstr>Office Theme</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sultan alnazi</cp:lastModifiedBy>
  <cp:revision>20</cp:revision>
  <dcterms:created xsi:type="dcterms:W3CDTF">2024-07-25T16:29:18Z</dcterms:created>
  <dcterms:modified xsi:type="dcterms:W3CDTF">2025-03-26T21:32:45Z</dcterms:modified>
</cp:coreProperties>
</file>