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97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 رمضان، 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419"/>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 عبدالله كاتب زبار التومي الشمري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1145792690"/>
              </p:ext>
            </p:extLst>
          </p:nvPr>
        </p:nvGraphicFramePr>
        <p:xfrm>
          <a:off x="1005799" y="1080366"/>
          <a:ext cx="10066785" cy="4899858"/>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Janna LT" pitchFamily="2" charset="-78"/>
                          <a:ea typeface="+mn-ea"/>
                          <a:cs typeface="Janna LT" pitchFamily="2" charset="-78"/>
                        </a:rPr>
                        <a:t>إجراءات تنفيذية:   المشاركة في ندوات عبر الإنترنت.  الانضمام إلى مجموعات دراسة أو مناقشة وسائل وأدوات منصات مثل </a:t>
                      </a:r>
                      <a:r>
                        <a:rPr lang="af-ZA" sz="1400" b="0" kern="1200" dirty="0">
                          <a:solidFill>
                            <a:schemeClr val="tx1"/>
                          </a:solidFill>
                          <a:latin typeface="Janna LT" pitchFamily="2" charset="-78"/>
                          <a:ea typeface="+mn-ea"/>
                          <a:cs typeface="Janna LT" pitchFamily="2" charset="-78"/>
                        </a:rPr>
                        <a:t>LinkedIn Learning.</a:t>
                      </a:r>
                      <a:endParaRPr lang="ar-SA"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حضور دورتين تدريبيتين في مجال التطوير الشخصي والمهني. </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1" kern="1200" dirty="0">
                          <a:solidFill>
                            <a:schemeClr val="tx1"/>
                          </a:solidFill>
                          <a:latin typeface="Janna LT" pitchFamily="2" charset="-78"/>
                          <a:ea typeface="+mn-ea"/>
                          <a:cs typeface="Janna LT" pitchFamily="2" charset="-78"/>
                        </a:rPr>
                        <a:t>Learner</a:t>
                      </a:r>
                      <a:r>
                        <a:rPr lang="en-GB" sz="700" b="0" kern="1200" dirty="0">
                          <a:solidFill>
                            <a:schemeClr val="tx1"/>
                          </a:solidFill>
                          <a:latin typeface="Janna LT" pitchFamily="2" charset="-78"/>
                          <a:ea typeface="+mn-ea"/>
                          <a:cs typeface="Janna LT" pitchFamily="2" charset="-78"/>
                        </a:rPr>
                        <a:t> </a:t>
                      </a:r>
                      <a:endParaRPr lang="en-US" sz="7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إجراءات تنفيذية تحديد أهداف يومية وأسبوعية. مراجعة التقدم بشكل أسبوعي. وسائل وأدوات تطبيقات مثل دفتر يوميات لتسجيل الإنجازات.</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إكمال ثلاثة مشاريع صغيرة في العمل أو الحياة الشخصية خلال الأشهر الأربعة.</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1" kern="1200" dirty="0">
                          <a:solidFill>
                            <a:schemeClr val="tx1"/>
                          </a:solidFill>
                          <a:latin typeface="Janna LT" pitchFamily="2" charset="-78"/>
                          <a:ea typeface="+mn-ea"/>
                          <a:cs typeface="Janna LT" pitchFamily="2" charset="-78"/>
                        </a:rPr>
                        <a:t>Achiever</a:t>
                      </a:r>
                      <a:r>
                        <a:rPr lang="en-GB" sz="600" b="0" kern="1200" dirty="0">
                          <a:solidFill>
                            <a:schemeClr val="tx1"/>
                          </a:solidFill>
                          <a:latin typeface="Janna LT" pitchFamily="2" charset="-78"/>
                          <a:ea typeface="+mn-ea"/>
                          <a:cs typeface="Janna LT" pitchFamily="2" charset="-78"/>
                        </a:rPr>
                        <a:t> </a:t>
                      </a:r>
                      <a:endParaRPr lang="en-US" sz="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إجراءات تنفيذية إنشاء قاعدة بيانات شخصية للمعلومات. إجراء مقابلات مع خبراء في المجال. وسائل وأدوات برامج </a:t>
                      </a:r>
                      <a:r>
                        <a:rPr lang="en-US" sz="1400" b="0" kern="1200" dirty="0">
                          <a:solidFill>
                            <a:schemeClr val="tx1"/>
                          </a:solidFill>
                          <a:latin typeface="Janna LT" pitchFamily="2" charset="-78"/>
                          <a:ea typeface="+mn-ea"/>
                          <a:cs typeface="Janna LT" pitchFamily="2" charset="-78"/>
                        </a:rPr>
                        <a:t>.  </a:t>
                      </a:r>
                      <a:r>
                        <a:rPr lang="ar-SA" sz="1400" b="0" kern="1200" dirty="0">
                          <a:solidFill>
                            <a:schemeClr val="tx1"/>
                          </a:solidFill>
                          <a:latin typeface="Janna LT" pitchFamily="2" charset="-78"/>
                          <a:ea typeface="+mn-ea"/>
                          <a:cs typeface="Janna LT" pitchFamily="2" charset="-78"/>
                        </a:rPr>
                        <a:t>تسجيلات صوتية أو فيديو للمقابلات.</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جمع وتنظيم معلومات من خمسة مصادر مختلفة لتحسين المعرفة في مجال معين. </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1" kern="1200" dirty="0">
                          <a:solidFill>
                            <a:schemeClr val="tx1"/>
                          </a:solidFill>
                          <a:latin typeface="Janna LT" pitchFamily="2" charset="-78"/>
                          <a:ea typeface="+mn-ea"/>
                          <a:cs typeface="Janna LT" pitchFamily="2" charset="-78"/>
                        </a:rPr>
                        <a:t>Input</a:t>
                      </a:r>
                      <a:endParaRPr lang="en-US" sz="14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إجراءات تنفيذية ممارسة الاستماع الفعال في المحادثات.  تنظيم جلسات حل النزاعات مع الفريق.- وسائل وأدوات   كتب عن التواصل الفعال.   تدريبات عملية مع زملاء العمل.</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تحسين مهارات التواصل وحل النزاعات من خلال حضور ورشة عمل حول التواصل الفعال.</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1" kern="1200" dirty="0">
                          <a:solidFill>
                            <a:schemeClr val="tx1"/>
                          </a:solidFill>
                          <a:latin typeface="Janna LT" pitchFamily="2" charset="-78"/>
                          <a:ea typeface="+mn-ea"/>
                          <a:cs typeface="Janna LT" pitchFamily="2" charset="-78"/>
                        </a:rPr>
                        <a:t>Harmony</a:t>
                      </a:r>
                      <a:endParaRPr lang="en-US" sz="14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إجراءات تنفيذية كتابة يوميات تفكيرية.  المشاركة في منتديات نقاشية. وسائل وأدوات  تطبيقات مثل </a:t>
                      </a:r>
                      <a:r>
                        <a:rPr lang="en-US" sz="1400" b="0" kern="1200" dirty="0">
                          <a:solidFill>
                            <a:schemeClr val="tx1"/>
                          </a:solidFill>
                          <a:latin typeface="Janna LT" pitchFamily="2" charset="-78"/>
                          <a:ea typeface="+mn-ea"/>
                          <a:cs typeface="Janna LT" pitchFamily="2" charset="-78"/>
                        </a:rPr>
                        <a:t>Day One </a:t>
                      </a:r>
                      <a:r>
                        <a:rPr lang="ar-SA" sz="1400" b="0" kern="1200" dirty="0">
                          <a:solidFill>
                            <a:schemeClr val="tx1"/>
                          </a:solidFill>
                          <a:latin typeface="Janna LT" pitchFamily="2" charset="-78"/>
                          <a:ea typeface="+mn-ea"/>
                          <a:cs typeface="Janna LT" pitchFamily="2" charset="-78"/>
                        </a:rPr>
                        <a:t>للكتابة. </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قضاء 30 دقيقة يوميًا في التأمل والتفكير العميق لتحسين عملية اتخاذ القرارات. </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1" kern="1200" dirty="0">
                          <a:solidFill>
                            <a:schemeClr val="tx1"/>
                          </a:solidFill>
                          <a:latin typeface="Janna LT" pitchFamily="2" charset="-78"/>
                          <a:ea typeface="+mn-ea"/>
                          <a:cs typeface="Janna LT" pitchFamily="2" charset="-78"/>
                        </a:rPr>
                        <a:t>Intellection </a:t>
                      </a:r>
                      <a:endParaRPr lang="en-US" sz="14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65749" y="481001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9984631"/>
              </p:ext>
            </p:extLst>
          </p:nvPr>
        </p:nvGraphicFramePr>
        <p:xfrm>
          <a:off x="864897" y="539920"/>
          <a:ext cx="10462206" cy="5980750"/>
        </p:xfrm>
        <a:graphic>
          <a:graphicData uri="http://schemas.openxmlformats.org/drawingml/2006/table">
            <a:tbl>
              <a:tblPr firstRow="1" bandRow="1">
                <a:tableStyleId>{5C22544A-7EE6-4342-B048-85BDC9FD1C3A}</a:tableStyleId>
              </a:tblPr>
              <a:tblGrid>
                <a:gridCol w="1450228">
                  <a:extLst>
                    <a:ext uri="{9D8B030D-6E8A-4147-A177-3AD203B41FA5}">
                      <a16:colId xmlns:a16="http://schemas.microsoft.com/office/drawing/2014/main" val="1549459106"/>
                    </a:ext>
                  </a:extLst>
                </a:gridCol>
                <a:gridCol w="1450228">
                  <a:extLst>
                    <a:ext uri="{9D8B030D-6E8A-4147-A177-3AD203B41FA5}">
                      <a16:colId xmlns:a16="http://schemas.microsoft.com/office/drawing/2014/main" val="4174486185"/>
                    </a:ext>
                  </a:extLst>
                </a:gridCol>
                <a:gridCol w="1450228">
                  <a:extLst>
                    <a:ext uri="{9D8B030D-6E8A-4147-A177-3AD203B41FA5}">
                      <a16:colId xmlns:a16="http://schemas.microsoft.com/office/drawing/2014/main" val="1194054848"/>
                    </a:ext>
                  </a:extLst>
                </a:gridCol>
                <a:gridCol w="3857507">
                  <a:extLst>
                    <a:ext uri="{9D8B030D-6E8A-4147-A177-3AD203B41FA5}">
                      <a16:colId xmlns:a16="http://schemas.microsoft.com/office/drawing/2014/main" val="4105006926"/>
                    </a:ext>
                  </a:extLst>
                </a:gridCol>
                <a:gridCol w="2254015">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البحث</a:t>
                      </a:r>
                      <a:r>
                        <a:rPr lang="ar-SA" sz="1400" b="0" i="0" dirty="0">
                          <a:effectLst/>
                          <a:latin typeface="UICTFontTextStyleBody"/>
                        </a:rPr>
                        <a:t> </a:t>
                      </a:r>
                      <a:r>
                        <a:rPr lang="ar-SA" sz="1400" b="0" i="0" dirty="0">
                          <a:effectLst/>
                          <a:latin typeface=".SFArabic-Heavy"/>
                        </a:rPr>
                        <a:t>عن</a:t>
                      </a:r>
                      <a:r>
                        <a:rPr lang="ar-SA" sz="1400" b="0" i="0" dirty="0">
                          <a:effectLst/>
                          <a:latin typeface="UICTFontTextStyleBody"/>
                        </a:rPr>
                        <a:t> </a:t>
                      </a:r>
                      <a:r>
                        <a:rPr lang="ar-SA" sz="1400" b="0" i="0" dirty="0">
                          <a:effectLst/>
                          <a:latin typeface=".SFArabic-Heavy"/>
                        </a:rPr>
                        <a:t>الشركات</a:t>
                      </a:r>
                      <a:r>
                        <a:rPr lang="ar-SA" sz="1400" b="0" i="0" dirty="0">
                          <a:effectLst/>
                          <a:latin typeface="UICTFontTextStyleBody"/>
                        </a:rPr>
                        <a:t> </a:t>
                      </a:r>
                      <a:r>
                        <a:rPr lang="ar-SA" sz="1400" b="0" i="0" dirty="0">
                          <a:effectLst/>
                          <a:latin typeface=".SFArabic-Heavy"/>
                        </a:rPr>
                        <a:t>التي</a:t>
                      </a:r>
                      <a:r>
                        <a:rPr lang="ar-SA" sz="1400" b="0" i="0" dirty="0">
                          <a:effectLst/>
                          <a:latin typeface="UICTFontTextStyleBody"/>
                        </a:rPr>
                        <a:t> </a:t>
                      </a:r>
                      <a:r>
                        <a:rPr lang="ar-SA" sz="1400" b="0" i="0" dirty="0">
                          <a:effectLst/>
                          <a:latin typeface=".SFArabic-Heavy"/>
                        </a:rPr>
                        <a:t>تقدم</a:t>
                      </a:r>
                      <a:r>
                        <a:rPr lang="ar-SA" sz="1400" b="0" i="0" dirty="0">
                          <a:effectLst/>
                          <a:latin typeface="UICTFontTextStyleBody"/>
                        </a:rPr>
                        <a:t> </a:t>
                      </a:r>
                      <a:r>
                        <a:rPr lang="ar-SA" sz="1400" b="0" i="0" dirty="0">
                          <a:effectLst/>
                          <a:latin typeface=".SFArabic-Heavy"/>
                        </a:rPr>
                        <a:t>فرص</a:t>
                      </a:r>
                      <a:r>
                        <a:rPr lang="ar-SA" sz="1400" b="0" i="0" dirty="0">
                          <a:effectLst/>
                          <a:latin typeface="UICTFontTextStyleBody"/>
                        </a:rPr>
                        <a:t> </a:t>
                      </a:r>
                      <a:r>
                        <a:rPr lang="ar-SA" sz="1400" b="0" i="0" dirty="0">
                          <a:effectLst/>
                          <a:latin typeface=".SFArabic-Heavy"/>
                        </a:rPr>
                        <a:t>تدريب</a:t>
                      </a:r>
                      <a:r>
                        <a:rPr lang="ar-SA" sz="1400" b="0" i="0" dirty="0">
                          <a:effectLst/>
                          <a:latin typeface="UICTFontTextStyleBody"/>
                        </a:rPr>
                        <a:t> </a:t>
                      </a:r>
                      <a:r>
                        <a:rPr lang="ar-SA" sz="1400" b="0" i="0" dirty="0">
                          <a:effectLst/>
                          <a:latin typeface=".SFArabic-Heavy"/>
                        </a:rPr>
                        <a:t>في</a:t>
                      </a:r>
                      <a:r>
                        <a:rPr lang="ar-SA" sz="1400" b="0" i="0" dirty="0">
                          <a:effectLst/>
                          <a:latin typeface="UICTFontTextStyleBody"/>
                        </a:rPr>
                        <a:t> </a:t>
                      </a:r>
                      <a:r>
                        <a:rPr lang="ar-SA" sz="1400" b="0" i="0" dirty="0">
                          <a:effectLst/>
                          <a:latin typeface=".SFArabic-Heavy"/>
                        </a:rPr>
                        <a:t>مجالي</a:t>
                      </a:r>
                      <a:endParaRPr lang="ar-SA" sz="1400" b="0" dirty="0">
                        <a:effectLst/>
                        <a:latin typeface="Times New Roman" panose="02020603050405020304" pitchFamily="18" charset="0"/>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indent="457200" algn="just" defTabSz="914400" rtl="0" eaLnBrk="1" latinLnBrk="0" hangingPunct="1">
                        <a:lnSpc>
                          <a:spcPct val="115000"/>
                        </a:lnSpc>
                        <a:spcBef>
                          <a:spcPts val="0"/>
                        </a:spcBef>
                        <a:spcAft>
                          <a:spcPts val="1000"/>
                        </a:spcAft>
                        <a:buNone/>
                      </a:pPr>
                      <a:r>
                        <a:rPr lang="ar-SA" sz="1650" dirty="0">
                          <a:effectLst/>
                        </a:rPr>
                        <a:t>الحصول على تدريب عملي بأحد الشركات </a:t>
                      </a:r>
                    </a:p>
                    <a:p>
                      <a:pPr marL="0" marR="0" lvl="0" indent="457200" algn="just" defTabSz="914400" rtl="0" eaLnBrk="1" fontAlgn="auto" latinLnBrk="0" hangingPunct="1">
                        <a:lnSpc>
                          <a:spcPct val="115000"/>
                        </a:lnSpc>
                        <a:spcBef>
                          <a:spcPts val="0"/>
                        </a:spcBef>
                        <a:spcAft>
                          <a:spcPts val="1000"/>
                        </a:spcAft>
                        <a:buClrTx/>
                        <a:buSzTx/>
                        <a:buFontTx/>
                        <a:buNone/>
                        <a:tabLst/>
                        <a:defRPr/>
                      </a:pPr>
                      <a:r>
                        <a:rPr lang="ar-SA" sz="1650" dirty="0">
                          <a:effectLst/>
                        </a:rPr>
                        <a:t> </a:t>
                      </a:r>
                      <a:endParaRPr lang="en-US" sz="1650" b="0" kern="1200" dirty="0">
                        <a:solidFill>
                          <a:schemeClr val="dk1"/>
                        </a:solidFill>
                        <a:effectLs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إعداد</a:t>
                      </a:r>
                      <a:r>
                        <a:rPr lang="ar-SA" sz="1400" b="0" i="0" dirty="0">
                          <a:effectLst/>
                          <a:latin typeface="UICTFontTextStyleBody"/>
                        </a:rPr>
                        <a:t> </a:t>
                      </a:r>
                      <a:r>
                        <a:rPr lang="ar-SA" sz="1400" b="0" i="0" dirty="0">
                          <a:effectLst/>
                          <a:latin typeface=".SFArabic-Heavy"/>
                        </a:rPr>
                        <a:t>سيرة</a:t>
                      </a:r>
                      <a:r>
                        <a:rPr lang="ar-SA" sz="1400" b="0" i="0" dirty="0">
                          <a:effectLst/>
                          <a:latin typeface="UICTFontTextStyleBody"/>
                        </a:rPr>
                        <a:t> </a:t>
                      </a:r>
                      <a:r>
                        <a:rPr lang="ar-SA" sz="1400" b="0" i="0" dirty="0">
                          <a:effectLst/>
                          <a:latin typeface=".SFArabic-Heavy"/>
                        </a:rPr>
                        <a:t>ذاتية</a:t>
                      </a:r>
                      <a:r>
                        <a:rPr lang="ar-SA" sz="1400" b="0" i="0" dirty="0">
                          <a:effectLst/>
                          <a:latin typeface="UICTFontTextStyleBody"/>
                        </a:rPr>
                        <a:t> </a:t>
                      </a:r>
                      <a:r>
                        <a:rPr lang="ar-SA" sz="1400" b="0" i="0" dirty="0">
                          <a:effectLst/>
                          <a:latin typeface=".SFArabic-Heavy"/>
                        </a:rPr>
                        <a:t>احترافية</a:t>
                      </a:r>
                      <a:r>
                        <a:rPr lang="ar-SA" sz="1400" b="0" i="0" dirty="0">
                          <a:effectLst/>
                          <a:latin typeface="UICTFontTextStyleBody"/>
                        </a:rPr>
                        <a:t> </a:t>
                      </a:r>
                      <a:r>
                        <a:rPr lang="ar-SA" sz="1400" b="0" i="0" dirty="0">
                          <a:effectLst/>
                          <a:latin typeface=".SFArabic-Heavy"/>
                        </a:rPr>
                        <a:t>ورسالة</a:t>
                      </a:r>
                      <a:r>
                        <a:rPr lang="ar-SA" sz="1400" b="0" i="0" dirty="0">
                          <a:effectLst/>
                          <a:latin typeface="UICTFontTextStyleBody"/>
                        </a:rPr>
                        <a:t> </a:t>
                      </a:r>
                      <a:r>
                        <a:rPr lang="ar-SA" sz="1400" b="0" i="0" dirty="0">
                          <a:effectLst/>
                          <a:latin typeface=".SFArabic-Heavy"/>
                        </a:rPr>
                        <a:t>تقديم</a:t>
                      </a:r>
                      <a:r>
                        <a:rPr lang="ar-SA" sz="1400" b="0" i="0" dirty="0">
                          <a:effectLst/>
                          <a:latin typeface="UICTFontTextStyleBody"/>
                        </a:rPr>
                        <a:t> </a:t>
                      </a:r>
                      <a:r>
                        <a:rPr lang="ar-SA" sz="1400" b="0" i="0" dirty="0">
                          <a:effectLst/>
                          <a:latin typeface=".SFArabic-Heavy"/>
                        </a:rPr>
                        <a:t>قوية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ar-SA"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تطوير</a:t>
                      </a:r>
                      <a:r>
                        <a:rPr lang="ar-SA" sz="1400" b="0" i="0" dirty="0">
                          <a:effectLst/>
                          <a:latin typeface="UICTFontTextStyleBody"/>
                        </a:rPr>
                        <a:t> </a:t>
                      </a:r>
                      <a:r>
                        <a:rPr lang="ar-SA" sz="1400" b="0" i="0" dirty="0">
                          <a:effectLst/>
                          <a:latin typeface=".SFArabic-Heavy"/>
                        </a:rPr>
                        <a:t>المهارات</a:t>
                      </a:r>
                      <a:r>
                        <a:rPr lang="ar-SA" sz="1400" b="0" i="0" dirty="0">
                          <a:effectLst/>
                          <a:latin typeface="UICTFontTextStyleBody"/>
                        </a:rPr>
                        <a:t> </a:t>
                      </a:r>
                      <a:r>
                        <a:rPr lang="ar-SA" sz="1400" b="0" i="0" dirty="0">
                          <a:effectLst/>
                          <a:latin typeface=".SFArabic-Heavy"/>
                        </a:rPr>
                        <a:t>المطلوبة</a:t>
                      </a:r>
                      <a:r>
                        <a:rPr lang="ar-SA" sz="1400" b="0" i="0" dirty="0">
                          <a:effectLst/>
                          <a:latin typeface="UICTFontTextStyleBody"/>
                        </a:rPr>
                        <a:t> </a:t>
                      </a:r>
                      <a:r>
                        <a:rPr lang="ar-SA" sz="1400" b="0" i="0" dirty="0">
                          <a:effectLst/>
                          <a:latin typeface=".SFArabic-Heavy"/>
                        </a:rPr>
                        <a:t>للتدريب</a:t>
                      </a:r>
                      <a:r>
                        <a:rPr lang="ar-SA" sz="1400" b="0" i="0" dirty="0">
                          <a:effectLst/>
                          <a:latin typeface="UICTFontTextStyleBody"/>
                        </a:rPr>
                        <a:t> </a:t>
                      </a:r>
                      <a:r>
                        <a:rPr lang="ar-SA" sz="1400" b="0" i="0" dirty="0">
                          <a:effectLst/>
                          <a:latin typeface=".SFArabic-Heavy"/>
                        </a:rPr>
                        <a:t>(مثل</a:t>
                      </a:r>
                      <a:r>
                        <a:rPr lang="ar-SA" sz="1400" b="0" i="0" dirty="0">
                          <a:effectLst/>
                          <a:latin typeface="UICTFontTextStyleBody"/>
                        </a:rPr>
                        <a:t> </a:t>
                      </a:r>
                      <a:r>
                        <a:rPr lang="ar-SA" sz="1400" b="0" i="0" dirty="0">
                          <a:effectLst/>
                          <a:latin typeface=".SFArabic-Heavy"/>
                        </a:rPr>
                        <a:t>استخدام</a:t>
                      </a:r>
                      <a:r>
                        <a:rPr lang="ar-SA" sz="1400" b="0" i="0" dirty="0">
                          <a:effectLst/>
                          <a:latin typeface="UICTFontTextStyleBody"/>
                        </a:rPr>
                        <a:t> </a:t>
                      </a:r>
                      <a:r>
                        <a:rPr lang="ar-SA" sz="1400" b="0" i="0" dirty="0">
                          <a:effectLst/>
                          <a:latin typeface=".SFArabic-Heavy"/>
                        </a:rPr>
                        <a:t>برامج</a:t>
                      </a:r>
                      <a:r>
                        <a:rPr lang="ar-SA" sz="1400" b="0" i="0" dirty="0">
                          <a:effectLst/>
                          <a:latin typeface="UICTFontTextStyleBody"/>
                        </a:rPr>
                        <a:t> </a:t>
                      </a:r>
                      <a:r>
                        <a:rPr lang="ar-SA" sz="1400" b="0" i="0" dirty="0">
                          <a:effectLst/>
                          <a:latin typeface=".SFArabic-Heavy"/>
                        </a:rPr>
                        <a:t>معينة</a:t>
                      </a:r>
                      <a:r>
                        <a:rPr lang="ar-SA" sz="1400" b="0" i="0" dirty="0">
                          <a:effectLst/>
                          <a:latin typeface="UICTFontTextStyleBody"/>
                        </a:rPr>
                        <a:t> </a:t>
                      </a:r>
                      <a:r>
                        <a:rPr lang="ar-SA" sz="1400" b="0" i="0" dirty="0">
                          <a:effectLst/>
                          <a:latin typeface=".SFArabic-Heavy"/>
                        </a:rPr>
                        <a:t>أو</a:t>
                      </a:r>
                      <a:r>
                        <a:rPr lang="ar-SA" sz="1400" b="0" i="0" dirty="0">
                          <a:effectLst/>
                          <a:latin typeface="UICTFontTextStyleBody"/>
                        </a:rPr>
                        <a:t> </a:t>
                      </a:r>
                      <a:r>
                        <a:rPr lang="ar-SA" sz="1400" b="0" i="0" dirty="0">
                          <a:effectLst/>
                          <a:latin typeface=".SFArabic-Heavy"/>
                        </a:rPr>
                        <a:t>تحسين</a:t>
                      </a:r>
                      <a:r>
                        <a:rPr lang="ar-SA" sz="1400" b="0" i="0" dirty="0">
                          <a:effectLst/>
                          <a:latin typeface="UICTFontTextStyleBody"/>
                        </a:rPr>
                        <a:t> </a:t>
                      </a:r>
                      <a:r>
                        <a:rPr lang="ar-SA" sz="1400" b="0" i="0" dirty="0">
                          <a:effectLst/>
                          <a:latin typeface=".SFArabic-Heavy"/>
                        </a:rPr>
                        <a:t>اللغة</a:t>
                      </a:r>
                      <a:r>
                        <a:rPr lang="ar-SA" sz="1400" b="0" i="0" dirty="0">
                          <a:effectLst/>
                          <a:latin typeface="UICTFontTextStyleBody"/>
                        </a:rPr>
                        <a:t> </a:t>
                      </a:r>
                      <a:r>
                        <a:rPr lang="ar-SA" sz="1400" b="0" i="0" dirty="0">
                          <a:effectLst/>
                          <a:latin typeface=".SFArabic-Heavy"/>
                        </a:rPr>
                        <a:t>الإنجليزية)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ar-SA"/>
                    </a:p>
                  </a:txBody>
                  <a:tcPr marL="68580" marR="68580" marT="0" marB="0">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الاستعداد</a:t>
                      </a:r>
                      <a:r>
                        <a:rPr lang="ar-SA" sz="1400" b="0" i="0" dirty="0">
                          <a:effectLst/>
                          <a:latin typeface="UICTFontTextStyleBody"/>
                        </a:rPr>
                        <a:t> </a:t>
                      </a:r>
                      <a:r>
                        <a:rPr lang="ar-SA" sz="1400" b="0" i="0" dirty="0">
                          <a:effectLst/>
                          <a:latin typeface=".SFArabic-Heavy"/>
                        </a:rPr>
                        <a:t>للمقابلات</a:t>
                      </a:r>
                      <a:r>
                        <a:rPr lang="ar-SA" sz="1400" b="0" i="0" dirty="0">
                          <a:effectLst/>
                          <a:latin typeface="UICTFontTextStyleBody"/>
                        </a:rPr>
                        <a:t> </a:t>
                      </a:r>
                      <a:r>
                        <a:rPr lang="ar-SA" sz="1400" b="0" i="0" dirty="0">
                          <a:effectLst/>
                          <a:latin typeface=".SFArabic-Heavy"/>
                        </a:rPr>
                        <a:t>من</a:t>
                      </a:r>
                      <a:r>
                        <a:rPr lang="ar-SA" sz="1400" b="0" i="0" dirty="0">
                          <a:effectLst/>
                          <a:latin typeface="UICTFontTextStyleBody"/>
                        </a:rPr>
                        <a:t> </a:t>
                      </a:r>
                      <a:r>
                        <a:rPr lang="ar-SA" sz="1400" b="0" i="0" dirty="0">
                          <a:effectLst/>
                          <a:latin typeface=".SFArabic-Heavy"/>
                        </a:rPr>
                        <a:t>خلال</a:t>
                      </a:r>
                      <a:r>
                        <a:rPr lang="ar-SA" sz="1400" b="0" i="0" dirty="0">
                          <a:effectLst/>
                          <a:latin typeface="UICTFontTextStyleBody"/>
                        </a:rPr>
                        <a:t> </a:t>
                      </a:r>
                      <a:r>
                        <a:rPr lang="ar-SA" sz="1400" b="0" i="0" dirty="0">
                          <a:effectLst/>
                          <a:latin typeface=".SFArabic-Heavy"/>
                        </a:rPr>
                        <a:t>التدريب</a:t>
                      </a:r>
                      <a:r>
                        <a:rPr lang="ar-SA" sz="1400" b="0" i="0" dirty="0">
                          <a:effectLst/>
                          <a:latin typeface="UICTFontTextStyleBody"/>
                        </a:rPr>
                        <a:t> </a:t>
                      </a:r>
                      <a:r>
                        <a:rPr lang="ar-SA" sz="1400" b="0" i="0" dirty="0">
                          <a:effectLst/>
                          <a:latin typeface=".SFArabic-Heavy"/>
                        </a:rPr>
                        <a:t>على</a:t>
                      </a:r>
                      <a:r>
                        <a:rPr lang="ar-SA" sz="1400" b="0" i="0" dirty="0">
                          <a:effectLst/>
                          <a:latin typeface="UICTFontTextStyleBody"/>
                        </a:rPr>
                        <a:t> </a:t>
                      </a:r>
                      <a:r>
                        <a:rPr lang="ar-SA" sz="1400" b="0" i="0" dirty="0">
                          <a:effectLst/>
                          <a:latin typeface=".SFArabic-Heavy"/>
                        </a:rPr>
                        <a:t>الأسئلة</a:t>
                      </a:r>
                      <a:r>
                        <a:rPr lang="ar-SA" sz="1400" b="0" i="0" dirty="0">
                          <a:effectLst/>
                          <a:latin typeface="UICTFontTextStyleBody"/>
                        </a:rPr>
                        <a:t> </a:t>
                      </a:r>
                      <a:r>
                        <a:rPr lang="ar-SA" sz="1400" b="0" i="0" dirty="0">
                          <a:effectLst/>
                          <a:latin typeface=".SFArabic-Heavy"/>
                        </a:rPr>
                        <a:t>الشائعة</a:t>
                      </a:r>
                      <a:r>
                        <a:rPr lang="ar-SA" sz="1400" b="0" i="0" dirty="0">
                          <a:effectLst/>
                          <a:latin typeface="UICTFontTextStyleBody"/>
                        </a:rPr>
                        <a:t> </a:t>
                      </a:r>
                      <a:r>
                        <a:rPr lang="ar-SA" sz="1400" b="0" i="0" dirty="0">
                          <a:effectLst/>
                          <a:latin typeface=".SFArabic-Heavy"/>
                        </a:rPr>
                        <a:t>وتحضير</a:t>
                      </a:r>
                      <a:r>
                        <a:rPr lang="ar-SA" sz="1400" b="0" i="0" dirty="0">
                          <a:effectLst/>
                          <a:latin typeface="UICTFontTextStyleBody"/>
                        </a:rPr>
                        <a:t> </a:t>
                      </a:r>
                      <a:r>
                        <a:rPr lang="ar-SA" sz="1400" b="0" i="0" dirty="0">
                          <a:effectLst/>
                          <a:latin typeface=".SFArabic-Heavy"/>
                        </a:rPr>
                        <a:t>إجابات</a:t>
                      </a:r>
                      <a:r>
                        <a:rPr lang="ar-SA" sz="1400" b="0" i="0" dirty="0">
                          <a:effectLst/>
                          <a:latin typeface="UICTFontTextStyleBody"/>
                        </a:rPr>
                        <a:t> </a:t>
                      </a:r>
                      <a:r>
                        <a:rPr lang="ar-SA" sz="1400" b="0" i="0" dirty="0">
                          <a:effectLst/>
                          <a:latin typeface=".SFArabic-Heavy"/>
                        </a:rPr>
                        <a:t>احترافية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92843" y="-21331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585180455"/>
              </p:ext>
            </p:extLst>
          </p:nvPr>
        </p:nvGraphicFramePr>
        <p:xfrm>
          <a:off x="817631" y="721549"/>
          <a:ext cx="10355102" cy="5617492"/>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ar-SA" sz="1400" b="0" i="0" dirty="0">
                          <a:effectLst/>
                          <a:latin typeface=".SFArabic-Heavy"/>
                        </a:rPr>
                        <a:t>قراءة</a:t>
                      </a:r>
                      <a:r>
                        <a:rPr lang="ar-SA" sz="1400" b="0" i="0" dirty="0">
                          <a:effectLst/>
                          <a:latin typeface="UICTFontTextStyleBody"/>
                        </a:rPr>
                        <a:t> </a:t>
                      </a:r>
                      <a:r>
                        <a:rPr lang="ar-SA" sz="1400" b="0" i="0" dirty="0">
                          <a:effectLst/>
                          <a:latin typeface=".SFArabic-Heavy"/>
                        </a:rPr>
                        <a:t>كتب</a:t>
                      </a:r>
                      <a:r>
                        <a:rPr lang="ar-SA" sz="1400" b="0" i="0" dirty="0">
                          <a:effectLst/>
                          <a:latin typeface="UICTFontTextStyleBody"/>
                        </a:rPr>
                        <a:t> </a:t>
                      </a:r>
                      <a:r>
                        <a:rPr lang="ar-SA" sz="1400" b="0" i="0" dirty="0">
                          <a:effectLst/>
                          <a:latin typeface=".SFArabic-Heavy"/>
                        </a:rPr>
                        <a:t>ومقالات</a:t>
                      </a:r>
                      <a:r>
                        <a:rPr lang="ar-SA" sz="1400" b="0" i="0" dirty="0">
                          <a:effectLst/>
                          <a:latin typeface="UICTFontTextStyleBody"/>
                        </a:rPr>
                        <a:t> </a:t>
                      </a:r>
                      <a:r>
                        <a:rPr lang="ar-SA" sz="1400" b="0" i="0" dirty="0">
                          <a:effectLst/>
                          <a:latin typeface=".SFArabic-Heavy"/>
                        </a:rPr>
                        <a:t>عن</a:t>
                      </a:r>
                      <a:r>
                        <a:rPr lang="ar-SA" sz="1400" b="0" i="0" dirty="0">
                          <a:effectLst/>
                          <a:latin typeface="UICTFontTextStyleBody"/>
                        </a:rPr>
                        <a:t> </a:t>
                      </a:r>
                      <a:r>
                        <a:rPr lang="ar-SA" sz="1400" b="0" i="0" dirty="0">
                          <a:effectLst/>
                          <a:latin typeface=".SFArabic-Heavy"/>
                        </a:rPr>
                        <a:t>القيادة</a:t>
                      </a:r>
                      <a:r>
                        <a:rPr lang="ar-SA" sz="1400" b="0" i="0" dirty="0">
                          <a:effectLst/>
                          <a:latin typeface="UICTFontTextStyleBody"/>
                        </a:rPr>
                        <a:t> </a:t>
                      </a:r>
                      <a:r>
                        <a:rPr lang="ar-SA" sz="1400" b="0" i="0" dirty="0">
                          <a:effectLst/>
                          <a:latin typeface=".SFArabic-Heavy"/>
                        </a:rPr>
                        <a:t>والإدارة</a:t>
                      </a:r>
                      <a:r>
                        <a:rPr lang="ar-SA" sz="1400" b="0" i="0" dirty="0">
                          <a:effectLst/>
                          <a:latin typeface="UICTFontTextStyleBody"/>
                        </a:rPr>
                        <a:t> </a:t>
                      </a:r>
                      <a:r>
                        <a:rPr lang="ar-SA" sz="1400" b="0" i="0" dirty="0">
                          <a:effectLst/>
                          <a:latin typeface=".SFArabic-Heavy"/>
                        </a:rPr>
                        <a:t>(مثل</a:t>
                      </a:r>
                      <a:r>
                        <a:rPr lang="ar-SA" sz="1400" b="0" i="0" dirty="0">
                          <a:effectLst/>
                          <a:latin typeface="UICTFontTextStyleBody"/>
                        </a:rPr>
                        <a:t> </a:t>
                      </a:r>
                      <a:r>
                        <a:rPr lang="ar-SA" sz="1400" b="0" i="0" dirty="0">
                          <a:effectLst/>
                          <a:latin typeface=".SFArabic-Heavy"/>
                        </a:rPr>
                        <a:t>“القائد</a:t>
                      </a:r>
                      <a:r>
                        <a:rPr lang="ar-SA" sz="1400" b="0" i="0" dirty="0">
                          <a:effectLst/>
                          <a:latin typeface="UICTFontTextStyleBody"/>
                        </a:rPr>
                        <a:t> </a:t>
                      </a:r>
                      <a:r>
                        <a:rPr lang="ar-SA" sz="1400" b="0" i="0" dirty="0">
                          <a:effectLst/>
                          <a:latin typeface=".SFArabic-Heavy"/>
                        </a:rPr>
                        <a:t>الفعّال”</a:t>
                      </a:r>
                      <a:r>
                        <a:rPr lang="ar-SA" sz="1400" b="0" i="0" dirty="0">
                          <a:effectLst/>
                          <a:latin typeface="UICTFontTextStyleBody"/>
                        </a:rPr>
                        <a:t> </a:t>
                      </a:r>
                      <a:r>
                        <a:rPr lang="ar-SA" sz="1400" b="0" i="0" dirty="0">
                          <a:effectLst/>
                          <a:latin typeface=".SFArabic-Heavy"/>
                        </a:rPr>
                        <a:t>لستيفن</a:t>
                      </a:r>
                      <a:r>
                        <a:rPr lang="ar-SA" sz="1400" b="0" i="0" dirty="0">
                          <a:effectLst/>
                          <a:latin typeface="UICTFontTextStyleBody"/>
                        </a:rPr>
                        <a:t> </a:t>
                      </a:r>
                      <a:r>
                        <a:rPr lang="ar-SA" sz="1400" b="0" i="0" dirty="0">
                          <a:effectLst/>
                          <a:latin typeface=".SFArabic-Heavy"/>
                        </a:rPr>
                        <a:t>كوفي)</a:t>
                      </a:r>
                      <a:endParaRPr lang="ar-SA" sz="1400" b="0" dirty="0">
                        <a:effectLst/>
                        <a:latin typeface="Times New Roman" panose="02020603050405020304" pitchFamily="18" charset="0"/>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indent="457200" algn="just" defTabSz="914400" rtl="1" eaLnBrk="1" latinLnBrk="0" hangingPunct="1">
                        <a:lnSpc>
                          <a:spcPct val="115000"/>
                        </a:lnSpc>
                        <a:spcBef>
                          <a:spcPts val="0"/>
                        </a:spcBef>
                        <a:spcAft>
                          <a:spcPts val="1000"/>
                        </a:spcAft>
                        <a:buNone/>
                      </a:pPr>
                      <a:r>
                        <a:rPr lang="ar-SA" sz="1650" dirty="0">
                          <a:effectLst/>
                        </a:rPr>
                        <a:t>تطوير مهارات القيادة والإدارة </a:t>
                      </a:r>
                      <a:endParaRPr lang="ar-SA" sz="1650" b="0" kern="1200" dirty="0">
                        <a:solidFill>
                          <a:schemeClr val="dk1"/>
                        </a:solidFill>
                        <a:effectLst/>
                        <a:latin typeface="GE SS Two Light" panose="020A0503020102020204" pitchFamily="18" charset="-78"/>
                        <a:ea typeface="GE SS Two Light" panose="020A0503020102020204" pitchFamily="18" charset="-7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حضور</a:t>
                      </a:r>
                      <a:r>
                        <a:rPr lang="ar-SA" sz="1400" b="0" i="0" dirty="0">
                          <a:effectLst/>
                          <a:latin typeface="UICTFontTextStyleBody"/>
                        </a:rPr>
                        <a:t> </a:t>
                      </a:r>
                      <a:r>
                        <a:rPr lang="ar-SA" sz="1400" b="0" i="0" dirty="0">
                          <a:effectLst/>
                          <a:latin typeface=".SFArabic-Heavy"/>
                        </a:rPr>
                        <a:t>دورات</a:t>
                      </a:r>
                      <a:r>
                        <a:rPr lang="ar-SA" sz="1400" b="0" i="0" dirty="0">
                          <a:effectLst/>
                          <a:latin typeface="UICTFontTextStyleBody"/>
                        </a:rPr>
                        <a:t> </a:t>
                      </a:r>
                      <a:r>
                        <a:rPr lang="ar-SA" sz="1400" b="0" i="0" dirty="0">
                          <a:effectLst/>
                          <a:latin typeface=".SFArabic-Heavy"/>
                        </a:rPr>
                        <a:t>تدريبية</a:t>
                      </a:r>
                      <a:r>
                        <a:rPr lang="ar-SA" sz="1400" b="0" i="0" dirty="0">
                          <a:effectLst/>
                          <a:latin typeface="UICTFontTextStyleBody"/>
                        </a:rPr>
                        <a:t> </a:t>
                      </a:r>
                      <a:r>
                        <a:rPr lang="ar-SA" sz="1400" b="0" i="0" dirty="0">
                          <a:effectLst/>
                          <a:latin typeface=".SFArabic-Heavy"/>
                        </a:rPr>
                        <a:t>عبر</a:t>
                      </a:r>
                      <a:r>
                        <a:rPr lang="ar-SA" sz="1400" b="0" i="0" dirty="0">
                          <a:effectLst/>
                          <a:latin typeface="UICTFontTextStyleBody"/>
                        </a:rPr>
                        <a:t> </a:t>
                      </a:r>
                      <a:r>
                        <a:rPr lang="ar-SA" sz="1400" b="0" i="0" dirty="0">
                          <a:effectLst/>
                          <a:latin typeface=".SFArabic-Heavy"/>
                        </a:rPr>
                        <a:t>الإنترنت</a:t>
                      </a:r>
                      <a:r>
                        <a:rPr lang="ar-SA" sz="1400" b="0" i="0" dirty="0">
                          <a:effectLst/>
                          <a:latin typeface="UICTFontTextStyleBody"/>
                        </a:rPr>
                        <a:t> </a:t>
                      </a:r>
                      <a:r>
                        <a:rPr lang="ar-SA" sz="1400" b="0" i="0" dirty="0">
                          <a:effectLst/>
                          <a:latin typeface=".SFArabic-Heavy"/>
                        </a:rPr>
                        <a:t>أو</a:t>
                      </a:r>
                      <a:r>
                        <a:rPr lang="ar-SA" sz="1400" b="0" i="0" dirty="0">
                          <a:effectLst/>
                          <a:latin typeface="UICTFontTextStyleBody"/>
                        </a:rPr>
                        <a:t> </a:t>
                      </a:r>
                      <a:r>
                        <a:rPr lang="ar-SA" sz="1400" b="0" i="0" dirty="0">
                          <a:effectLst/>
                          <a:latin typeface=".SFArabic-Heavy"/>
                        </a:rPr>
                        <a:t>ورش</a:t>
                      </a:r>
                      <a:r>
                        <a:rPr lang="ar-SA" sz="1400" b="0" i="0" dirty="0">
                          <a:effectLst/>
                          <a:latin typeface="UICTFontTextStyleBody"/>
                        </a:rPr>
                        <a:t> </a:t>
                      </a:r>
                      <a:r>
                        <a:rPr lang="ar-SA" sz="1400" b="0" i="0" dirty="0">
                          <a:effectLst/>
                          <a:latin typeface=".SFArabic-Heavy"/>
                        </a:rPr>
                        <a:t>عمل</a:t>
                      </a:r>
                      <a:r>
                        <a:rPr lang="ar-SA" sz="1400" b="0" i="0" dirty="0">
                          <a:effectLst/>
                          <a:latin typeface="UICTFontTextStyleBody"/>
                        </a:rPr>
                        <a:t> </a:t>
                      </a:r>
                      <a:r>
                        <a:rPr lang="ar-SA" sz="1400" b="0" i="0" dirty="0">
                          <a:effectLst/>
                          <a:latin typeface=".SFArabic-Heavy"/>
                        </a:rPr>
                        <a:t>في</a:t>
                      </a:r>
                      <a:r>
                        <a:rPr lang="ar-SA" sz="1400" b="0" i="0" dirty="0">
                          <a:effectLst/>
                          <a:latin typeface="UICTFontTextStyleBody"/>
                        </a:rPr>
                        <a:t> </a:t>
                      </a:r>
                      <a:r>
                        <a:rPr lang="ar-SA" sz="1400" b="0" i="0" dirty="0">
                          <a:effectLst/>
                          <a:latin typeface=".SFArabic-Heavy"/>
                        </a:rPr>
                        <a:t>القيادة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ar-SA"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أغسطس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اغسطس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التعرف</a:t>
                      </a:r>
                      <a:r>
                        <a:rPr lang="ar-SA" sz="1400" b="0" i="0" dirty="0">
                          <a:effectLst/>
                          <a:latin typeface="UICTFontTextStyleBody"/>
                        </a:rPr>
                        <a:t> </a:t>
                      </a:r>
                      <a:r>
                        <a:rPr lang="ar-SA" sz="1400" b="0" i="0" dirty="0">
                          <a:effectLst/>
                          <a:latin typeface=".SFArabic-Heavy"/>
                        </a:rPr>
                        <a:t>على</a:t>
                      </a:r>
                      <a:r>
                        <a:rPr lang="ar-SA" sz="1400" b="0" i="0" dirty="0">
                          <a:effectLst/>
                          <a:latin typeface="UICTFontTextStyleBody"/>
                        </a:rPr>
                        <a:t> </a:t>
                      </a:r>
                      <a:r>
                        <a:rPr lang="ar-SA" sz="1400" b="0" i="0" dirty="0">
                          <a:effectLst/>
                          <a:latin typeface=".SFArabic-Heavy"/>
                        </a:rPr>
                        <a:t>أساليب</a:t>
                      </a:r>
                      <a:r>
                        <a:rPr lang="ar-SA" sz="1400" b="0" i="0" dirty="0">
                          <a:effectLst/>
                          <a:latin typeface="UICTFontTextStyleBody"/>
                        </a:rPr>
                        <a:t> </a:t>
                      </a:r>
                      <a:r>
                        <a:rPr lang="ar-SA" sz="1400" b="0" i="0" dirty="0">
                          <a:effectLst/>
                          <a:latin typeface=".SFArabic-Heavy"/>
                        </a:rPr>
                        <a:t>إدارة</a:t>
                      </a:r>
                      <a:r>
                        <a:rPr lang="ar-SA" sz="1400" b="0" i="0" dirty="0">
                          <a:effectLst/>
                          <a:latin typeface="UICTFontTextStyleBody"/>
                        </a:rPr>
                        <a:t> </a:t>
                      </a:r>
                      <a:r>
                        <a:rPr lang="ar-SA" sz="1400" b="0" i="0" dirty="0">
                          <a:effectLst/>
                          <a:latin typeface=".SFArabic-Heavy"/>
                        </a:rPr>
                        <a:t>الفرق</a:t>
                      </a:r>
                      <a:r>
                        <a:rPr lang="ar-SA" sz="1400" b="0" i="0" dirty="0">
                          <a:effectLst/>
                          <a:latin typeface="UICTFontTextStyleBody"/>
                        </a:rPr>
                        <a:t> </a:t>
                      </a:r>
                      <a:r>
                        <a:rPr lang="ar-SA" sz="1400" b="0" i="0" dirty="0">
                          <a:effectLst/>
                          <a:latin typeface=".SFArabic-Heavy"/>
                        </a:rPr>
                        <a:t>وتحفيز</a:t>
                      </a:r>
                      <a:r>
                        <a:rPr lang="ar-SA" sz="1400" b="0" i="0" dirty="0">
                          <a:effectLst/>
                          <a:latin typeface="UICTFontTextStyleBody"/>
                        </a:rPr>
                        <a:t> </a:t>
                      </a:r>
                      <a:r>
                        <a:rPr lang="ar-SA" sz="1400" b="0" i="0" dirty="0">
                          <a:effectLst/>
                          <a:latin typeface=".SFArabic-Heavy"/>
                        </a:rPr>
                        <a:t>الأفراد</a:t>
                      </a:r>
                      <a:r>
                        <a:rPr lang="ar-SA" sz="1400" b="0" i="0" dirty="0">
                          <a:effectLst/>
                          <a:latin typeface="UICTFontTextStyleBody"/>
                        </a:rPr>
                        <a:t> </a:t>
                      </a:r>
                      <a:r>
                        <a:rPr lang="ar-SA" sz="1400" b="0" i="0" dirty="0">
                          <a:effectLst/>
                          <a:latin typeface=".SFArabic-Heavy"/>
                        </a:rPr>
                        <a:t>من</a:t>
                      </a:r>
                      <a:r>
                        <a:rPr lang="ar-SA" sz="1400" b="0" i="0" dirty="0">
                          <a:effectLst/>
                          <a:latin typeface="UICTFontTextStyleBody"/>
                        </a:rPr>
                        <a:t> </a:t>
                      </a:r>
                      <a:r>
                        <a:rPr lang="ar-SA" sz="1400" b="0" i="0" dirty="0">
                          <a:effectLst/>
                          <a:latin typeface=".SFArabic-Heavy"/>
                        </a:rPr>
                        <a:t>خلال</a:t>
                      </a:r>
                      <a:r>
                        <a:rPr lang="ar-SA" sz="1400" b="0" i="0" dirty="0">
                          <a:effectLst/>
                          <a:latin typeface="UICTFontTextStyleBody"/>
                        </a:rPr>
                        <a:t> </a:t>
                      </a:r>
                      <a:r>
                        <a:rPr lang="ar-SA" sz="1400" b="0" i="0" dirty="0">
                          <a:effectLst/>
                          <a:latin typeface=".SFArabic-Heavy"/>
                        </a:rPr>
                        <a:t>دراسة</a:t>
                      </a:r>
                      <a:r>
                        <a:rPr lang="ar-SA" sz="1400" b="0" i="0" dirty="0">
                          <a:effectLst/>
                          <a:latin typeface="UICTFontTextStyleBody"/>
                        </a:rPr>
                        <a:t> </a:t>
                      </a:r>
                      <a:r>
                        <a:rPr lang="ar-SA" sz="1400" b="0" i="0" dirty="0">
                          <a:effectLst/>
                          <a:latin typeface=".SFArabic-Heavy"/>
                        </a:rPr>
                        <a:t>نماذج</a:t>
                      </a:r>
                      <a:r>
                        <a:rPr lang="ar-SA" sz="1400" b="0" i="0" dirty="0">
                          <a:effectLst/>
                          <a:latin typeface="UICTFontTextStyleBody"/>
                        </a:rPr>
                        <a:t> </a:t>
                      </a:r>
                      <a:r>
                        <a:rPr lang="ar-SA" sz="1400" b="0" i="0" dirty="0">
                          <a:effectLst/>
                          <a:latin typeface=".SFArabic-Heavy"/>
                        </a:rPr>
                        <a:t>القيادة</a:t>
                      </a:r>
                      <a:r>
                        <a:rPr lang="ar-SA" sz="1400" b="0" i="0" dirty="0">
                          <a:effectLst/>
                          <a:latin typeface="UICTFontTextStyleBody"/>
                        </a:rPr>
                        <a:t> </a:t>
                      </a:r>
                      <a:r>
                        <a:rPr lang="ar-SA" sz="1400" b="0" i="0" dirty="0">
                          <a:effectLst/>
                          <a:latin typeface=".SFArabic-Heavy"/>
                        </a:rPr>
                        <a:t>المختلفة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932246517"/>
              </p:ext>
            </p:extLst>
          </p:nvPr>
        </p:nvGraphicFramePr>
        <p:xfrm>
          <a:off x="668126" y="683989"/>
          <a:ext cx="10355102" cy="5490022"/>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يونيو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تحديد</a:t>
                      </a:r>
                      <a:r>
                        <a:rPr lang="ar-SA" sz="1400" b="0" i="0" dirty="0">
                          <a:effectLst/>
                          <a:latin typeface="UICTFontTextStyleBody"/>
                        </a:rPr>
                        <a:t> </a:t>
                      </a:r>
                      <a:r>
                        <a:rPr lang="ar-SA" sz="1400" b="0" i="0" dirty="0">
                          <a:effectLst/>
                          <a:latin typeface=".SFArabic-Heavy"/>
                        </a:rPr>
                        <a:t>فكرة</a:t>
                      </a:r>
                      <a:r>
                        <a:rPr lang="ar-SA" sz="1400" b="0" i="0" dirty="0">
                          <a:effectLst/>
                          <a:latin typeface="UICTFontTextStyleBody"/>
                        </a:rPr>
                        <a:t> </a:t>
                      </a:r>
                      <a:r>
                        <a:rPr lang="ar-SA" sz="1400" b="0" i="0" dirty="0">
                          <a:effectLst/>
                          <a:latin typeface=".SFArabic-Heavy"/>
                        </a:rPr>
                        <a:t>المشروع</a:t>
                      </a:r>
                      <a:r>
                        <a:rPr lang="ar-SA" sz="1400" b="0" i="0" dirty="0">
                          <a:effectLst/>
                          <a:latin typeface="UICTFontTextStyleBody"/>
                        </a:rPr>
                        <a:t> </a:t>
                      </a:r>
                      <a:r>
                        <a:rPr lang="ar-SA" sz="1400" b="0" i="0" dirty="0">
                          <a:effectLst/>
                          <a:latin typeface=".SFArabic-Heavy"/>
                        </a:rPr>
                        <a:t>وصياغة</a:t>
                      </a:r>
                      <a:r>
                        <a:rPr lang="ar-SA" sz="1400" b="0" i="0" dirty="0">
                          <a:effectLst/>
                          <a:latin typeface="UICTFontTextStyleBody"/>
                        </a:rPr>
                        <a:t> </a:t>
                      </a:r>
                      <a:r>
                        <a:rPr lang="ar-SA" sz="1400" b="0" i="0" dirty="0">
                          <a:effectLst/>
                          <a:latin typeface=".SFArabic-Heavy"/>
                        </a:rPr>
                        <a:t>الأهداف</a:t>
                      </a:r>
                      <a:r>
                        <a:rPr lang="ar-SA" sz="1400" b="0" i="0" dirty="0">
                          <a:effectLst/>
                          <a:latin typeface="UICTFontTextStyleBody"/>
                        </a:rPr>
                        <a:t> </a:t>
                      </a:r>
                      <a:r>
                        <a:rPr lang="ar-SA" sz="1400" b="0" i="0" dirty="0">
                          <a:effectLst/>
                          <a:latin typeface=".SFArabic-Heavy"/>
                        </a:rPr>
                        <a:t>والمتطلبات</a:t>
                      </a:r>
                      <a:endParaRPr lang="ar-SA" sz="1400" b="0" dirty="0">
                        <a:effectLst/>
                        <a:latin typeface="Times New Roman" panose="02020603050405020304" pitchFamily="18" charset="0"/>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indent="457200" algn="just" defTabSz="914400" rtl="1" eaLnBrk="1" latinLnBrk="0" hangingPunct="1">
                        <a:lnSpc>
                          <a:spcPct val="115000"/>
                        </a:lnSpc>
                        <a:spcBef>
                          <a:spcPts val="0"/>
                        </a:spcBef>
                        <a:spcAft>
                          <a:spcPts val="1000"/>
                        </a:spcAft>
                        <a:buNone/>
                      </a:pPr>
                      <a:r>
                        <a:rPr lang="ar-SA" sz="1600" dirty="0">
                          <a:effectLst/>
                        </a:rPr>
                        <a:t>إكمال مشروع تخرج في مجال الطاقة المتجددة </a:t>
                      </a:r>
                    </a:p>
                    <a:p>
                      <a:pPr marL="0" marR="0" lvl="0" indent="457200" algn="just" defTabSz="914400" rtl="1" eaLnBrk="1" fontAlgn="auto" latinLnBrk="0" hangingPunct="1">
                        <a:lnSpc>
                          <a:spcPct val="115000"/>
                        </a:lnSpc>
                        <a:spcBef>
                          <a:spcPts val="0"/>
                        </a:spcBef>
                        <a:spcAft>
                          <a:spcPts val="1000"/>
                        </a:spcAft>
                        <a:buClrTx/>
                        <a:buSzTx/>
                        <a:buFontTx/>
                        <a:buNone/>
                        <a:tabLst/>
                        <a:defRPr/>
                      </a:pPr>
                      <a:r>
                        <a:rPr lang="ar-SA" sz="1600" dirty="0">
                          <a:effectLst/>
                        </a:rPr>
                        <a:t> </a:t>
                      </a:r>
                      <a:endParaRPr lang="ar-SA" sz="1400" b="0" kern="1200" dirty="0">
                        <a:solidFill>
                          <a:schemeClr val="dk1"/>
                        </a:solidFill>
                        <a:effectLs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يونيو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جمع</a:t>
                      </a:r>
                      <a:r>
                        <a:rPr lang="ar-SA" sz="1400" b="0" i="0" dirty="0">
                          <a:effectLst/>
                          <a:latin typeface="UICTFontTextStyleBody"/>
                        </a:rPr>
                        <a:t> </a:t>
                      </a:r>
                      <a:r>
                        <a:rPr lang="ar-SA" sz="1400" b="0" i="0" dirty="0">
                          <a:effectLst/>
                          <a:latin typeface=".SFArabic-Heavy"/>
                        </a:rPr>
                        <a:t>المعلومات</a:t>
                      </a:r>
                      <a:r>
                        <a:rPr lang="ar-SA" sz="1400" b="0" i="0" dirty="0">
                          <a:effectLst/>
                          <a:latin typeface="UICTFontTextStyleBody"/>
                        </a:rPr>
                        <a:t> </a:t>
                      </a:r>
                      <a:r>
                        <a:rPr lang="ar-SA" sz="1400" b="0" i="0" dirty="0">
                          <a:effectLst/>
                          <a:latin typeface=".SFArabic-Heavy"/>
                        </a:rPr>
                        <a:t>والأبحاث</a:t>
                      </a:r>
                      <a:r>
                        <a:rPr lang="ar-SA" sz="1400" b="0" i="0" dirty="0">
                          <a:effectLst/>
                          <a:latin typeface="UICTFontTextStyleBody"/>
                        </a:rPr>
                        <a:t> </a:t>
                      </a:r>
                      <a:r>
                        <a:rPr lang="ar-SA" sz="1400" b="0" i="0" dirty="0">
                          <a:effectLst/>
                          <a:latin typeface=".SFArabic-Heavy"/>
                        </a:rPr>
                        <a:t>السابقة</a:t>
                      </a:r>
                      <a:r>
                        <a:rPr lang="ar-SA" sz="1400" b="0" i="0" dirty="0">
                          <a:effectLst/>
                          <a:latin typeface="UICTFontTextStyleBody"/>
                        </a:rPr>
                        <a:t> </a:t>
                      </a:r>
                      <a:r>
                        <a:rPr lang="ar-SA" sz="1400" b="0" i="0" dirty="0">
                          <a:effectLst/>
                          <a:latin typeface=".SFArabic-Heavy"/>
                        </a:rPr>
                        <a:t>حول</a:t>
                      </a:r>
                      <a:r>
                        <a:rPr lang="ar-SA" sz="1400" b="0" i="0" dirty="0">
                          <a:effectLst/>
                          <a:latin typeface="UICTFontTextStyleBody"/>
                        </a:rPr>
                        <a:t> </a:t>
                      </a:r>
                      <a:r>
                        <a:rPr lang="ar-SA" sz="1400" b="0" i="0" dirty="0">
                          <a:effectLst/>
                          <a:latin typeface=".SFArabic-Heavy"/>
                        </a:rPr>
                        <a:t>الموضوع</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اغسطس</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إعداد</a:t>
                      </a:r>
                      <a:r>
                        <a:rPr lang="ar-SA" sz="1400" b="0" i="0" dirty="0">
                          <a:effectLst/>
                          <a:latin typeface="UICTFontTextStyleBody"/>
                        </a:rPr>
                        <a:t> </a:t>
                      </a:r>
                      <a:r>
                        <a:rPr lang="ar-SA" sz="1400" b="0" i="0" dirty="0">
                          <a:effectLst/>
                          <a:latin typeface=".SFArabic-Heavy"/>
                        </a:rPr>
                        <a:t>خطة</a:t>
                      </a:r>
                      <a:r>
                        <a:rPr lang="ar-SA" sz="1400" b="0" i="0" dirty="0">
                          <a:effectLst/>
                          <a:latin typeface="UICTFontTextStyleBody"/>
                        </a:rPr>
                        <a:t> </a:t>
                      </a:r>
                      <a:r>
                        <a:rPr lang="ar-SA" sz="1400" b="0" i="0" dirty="0">
                          <a:effectLst/>
                          <a:latin typeface=".SFArabic-Heavy"/>
                        </a:rPr>
                        <a:t>عمل</a:t>
                      </a:r>
                      <a:r>
                        <a:rPr lang="ar-SA" sz="1400" b="0" i="0" dirty="0">
                          <a:effectLst/>
                          <a:latin typeface="UICTFontTextStyleBody"/>
                        </a:rPr>
                        <a:t> </a:t>
                      </a:r>
                      <a:r>
                        <a:rPr lang="ar-SA" sz="1400" b="0" i="0" dirty="0">
                          <a:effectLst/>
                          <a:latin typeface=".SFArabic-Heavy"/>
                        </a:rPr>
                        <a:t>واضحة</a:t>
                      </a:r>
                      <a:r>
                        <a:rPr lang="ar-SA" sz="1400" b="0" i="0" dirty="0">
                          <a:effectLst/>
                          <a:latin typeface="UICTFontTextStyleBody"/>
                        </a:rPr>
                        <a:t> </a:t>
                      </a:r>
                      <a:r>
                        <a:rPr lang="ar-SA" sz="1400" b="0" i="0" dirty="0">
                          <a:effectLst/>
                          <a:latin typeface=".SFArabic-Heavy"/>
                        </a:rPr>
                        <a:t>تشمل</a:t>
                      </a:r>
                      <a:r>
                        <a:rPr lang="ar-SA" sz="1400" b="0" i="0" dirty="0">
                          <a:effectLst/>
                          <a:latin typeface="UICTFontTextStyleBody"/>
                        </a:rPr>
                        <a:t> </a:t>
                      </a:r>
                      <a:r>
                        <a:rPr lang="ar-SA" sz="1400" b="0" i="0" dirty="0">
                          <a:effectLst/>
                          <a:latin typeface=".SFArabic-Heavy"/>
                        </a:rPr>
                        <a:t>المراحل</a:t>
                      </a:r>
                      <a:r>
                        <a:rPr lang="ar-SA" sz="1400" b="0" i="0" dirty="0">
                          <a:effectLst/>
                          <a:latin typeface="UICTFontTextStyleBody"/>
                        </a:rPr>
                        <a:t> </a:t>
                      </a:r>
                      <a:r>
                        <a:rPr lang="ar-SA" sz="1400" b="0" i="0" dirty="0">
                          <a:effectLst/>
                          <a:latin typeface=".SFArabic-Heavy"/>
                        </a:rPr>
                        <a:t>والمهام</a:t>
                      </a:r>
                      <a:r>
                        <a:rPr lang="ar-SA" sz="1400" b="0" i="0" dirty="0">
                          <a:effectLst/>
                          <a:latin typeface="UICTFontTextStyleBody"/>
                        </a:rPr>
                        <a:t> </a:t>
                      </a:r>
                      <a:r>
                        <a:rPr lang="ar-SA" sz="1400" b="0" i="0" dirty="0">
                          <a:effectLst/>
                          <a:latin typeface=".SFArabic-Heavy"/>
                        </a:rPr>
                        <a:t>المطلوبة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سبتمبر </a:t>
                      </a: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اعسطس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ar-SA" sz="1400" b="0" i="0" dirty="0">
                          <a:effectLst/>
                          <a:latin typeface=".SFArabic-Heavy"/>
                        </a:rPr>
                        <a:t>تنفيذ</a:t>
                      </a:r>
                      <a:r>
                        <a:rPr lang="ar-SA" sz="1400" b="0" i="0" dirty="0">
                          <a:effectLst/>
                          <a:latin typeface="UICTFontTextStyleBody"/>
                        </a:rPr>
                        <a:t> </a:t>
                      </a:r>
                      <a:r>
                        <a:rPr lang="ar-SA" sz="1400" b="0" i="0" dirty="0">
                          <a:effectLst/>
                          <a:latin typeface=".SFArabic-Heavy"/>
                        </a:rPr>
                        <a:t>الجزء</a:t>
                      </a:r>
                      <a:r>
                        <a:rPr lang="ar-SA" sz="1400" b="0" i="0" dirty="0">
                          <a:effectLst/>
                          <a:latin typeface="UICTFontTextStyleBody"/>
                        </a:rPr>
                        <a:t> </a:t>
                      </a:r>
                      <a:r>
                        <a:rPr lang="ar-SA" sz="1400" b="0" i="0" dirty="0">
                          <a:effectLst/>
                          <a:latin typeface=".SFArabic-Heavy"/>
                        </a:rPr>
                        <a:t>العملي</a:t>
                      </a:r>
                      <a:r>
                        <a:rPr lang="ar-SA" sz="1400" b="0" i="0" dirty="0">
                          <a:effectLst/>
                          <a:latin typeface="UICTFontTextStyleBody"/>
                        </a:rPr>
                        <a:t> </a:t>
                      </a:r>
                      <a:r>
                        <a:rPr lang="ar-SA" sz="1400" b="0" i="0" dirty="0">
                          <a:effectLst/>
                          <a:latin typeface=".SFArabic-Heavy"/>
                        </a:rPr>
                        <a:t>(تصميم،</a:t>
                      </a:r>
                      <a:r>
                        <a:rPr lang="ar-SA" sz="1400" b="0" i="0" dirty="0">
                          <a:effectLst/>
                          <a:latin typeface="UICTFontTextStyleBody"/>
                        </a:rPr>
                        <a:t> </a:t>
                      </a:r>
                      <a:r>
                        <a:rPr lang="ar-SA" sz="1400" b="0" i="0" dirty="0">
                          <a:effectLst/>
                          <a:latin typeface=".SFArabic-Heavy"/>
                        </a:rPr>
                        <a:t>محاكاة،</a:t>
                      </a:r>
                      <a:r>
                        <a:rPr lang="ar-SA" sz="1400" b="0" i="0" dirty="0">
                          <a:effectLst/>
                          <a:latin typeface="UICTFontTextStyleBody"/>
                        </a:rPr>
                        <a:t> </a:t>
                      </a:r>
                      <a:r>
                        <a:rPr lang="ar-SA" sz="1400" b="0" i="0" dirty="0">
                          <a:effectLst/>
                          <a:latin typeface=".SFArabic-Heavy"/>
                        </a:rPr>
                        <a:t>تنفيذ</a:t>
                      </a:r>
                      <a:r>
                        <a:rPr lang="ar-SA" sz="1400" b="0" i="0" dirty="0">
                          <a:effectLst/>
                          <a:latin typeface="UICTFontTextStyleBody"/>
                        </a:rPr>
                        <a:t> </a:t>
                      </a:r>
                      <a:r>
                        <a:rPr lang="ar-SA" sz="1400" b="0" i="0" dirty="0">
                          <a:effectLst/>
                          <a:latin typeface=".SFArabic-Heavy"/>
                        </a:rPr>
                        <a:t>تجريبي)</a:t>
                      </a:r>
                      <a:endParaRPr lang="ar-SA" sz="1400" b="0" dirty="0">
                        <a:effectLst/>
                        <a:latin typeface="Times New Roman" panose="02020603050405020304" pitchFamily="18" charset="0"/>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نوفمبر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نوفمبر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تحضير</a:t>
                      </a:r>
                      <a:r>
                        <a:rPr lang="ar-SA" sz="1400" b="0" i="0" dirty="0">
                          <a:effectLst/>
                          <a:latin typeface="UICTFontTextStyleBody"/>
                        </a:rPr>
                        <a:t> </a:t>
                      </a:r>
                      <a:r>
                        <a:rPr lang="ar-SA" sz="1400" b="0" i="0" dirty="0">
                          <a:effectLst/>
                          <a:latin typeface=".SFArabic-Heavy"/>
                        </a:rPr>
                        <a:t>وعرض</a:t>
                      </a:r>
                      <a:r>
                        <a:rPr lang="ar-SA" sz="1400" b="0" i="0" dirty="0">
                          <a:effectLst/>
                          <a:latin typeface="UICTFontTextStyleBody"/>
                        </a:rPr>
                        <a:t> </a:t>
                      </a:r>
                      <a:r>
                        <a:rPr lang="ar-SA" sz="1400" b="0" i="0" dirty="0">
                          <a:effectLst/>
                          <a:latin typeface=".SFArabic-Heavy"/>
                        </a:rPr>
                        <a:t>المشروع</a:t>
                      </a:r>
                      <a:r>
                        <a:rPr lang="ar-SA" sz="1400" b="0" i="0" dirty="0">
                          <a:effectLst/>
                          <a:latin typeface="UICTFontTextStyleBody"/>
                        </a:rPr>
                        <a:t> </a:t>
                      </a:r>
                      <a:r>
                        <a:rPr lang="ar-SA" sz="1400" b="0" i="0" dirty="0">
                          <a:effectLst/>
                          <a:latin typeface=".SFArabic-Heavy"/>
                        </a:rPr>
                        <a:t>أمام</a:t>
                      </a:r>
                      <a:r>
                        <a:rPr lang="ar-SA" sz="1400" b="0" i="0" dirty="0">
                          <a:effectLst/>
                          <a:latin typeface="UICTFontTextStyleBody"/>
                        </a:rPr>
                        <a:t> </a:t>
                      </a:r>
                      <a:r>
                        <a:rPr lang="ar-SA" sz="1400" b="0" i="0" dirty="0">
                          <a:effectLst/>
                          <a:latin typeface=".SFArabic-Heavy"/>
                        </a:rPr>
                        <a:t>المشرف</a:t>
                      </a:r>
                      <a:r>
                        <a:rPr lang="ar-SA" sz="1400" b="0" i="0" dirty="0">
                          <a:effectLst/>
                          <a:latin typeface="UICTFontTextStyleBody"/>
                        </a:rPr>
                        <a:t> </a:t>
                      </a:r>
                      <a:r>
                        <a:rPr lang="ar-SA" sz="1400" b="0" i="0" dirty="0">
                          <a:effectLst/>
                          <a:latin typeface=".SFArabic-Heavy"/>
                        </a:rPr>
                        <a:t>واللجنة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dk1"/>
                        </a:solidFill>
                        <a:effectLst/>
                        <a:latin typeface="Janna LT" pitchFamily="2" charset="-78"/>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1142880209"/>
              </p:ext>
            </p:extLst>
          </p:nvPr>
        </p:nvGraphicFramePr>
        <p:xfrm>
          <a:off x="1043228" y="822144"/>
          <a:ext cx="10355102" cy="5433909"/>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تحليل</a:t>
                      </a:r>
                      <a:r>
                        <a:rPr lang="ar-SA" sz="1400" b="0" i="0" dirty="0">
                          <a:effectLst/>
                          <a:latin typeface="UICTFontTextStyleBody"/>
                        </a:rPr>
                        <a:t> </a:t>
                      </a:r>
                      <a:r>
                        <a:rPr lang="ar-SA" sz="1400" b="0" i="0" dirty="0">
                          <a:effectLst/>
                          <a:latin typeface=".SFArabic-Heavy"/>
                        </a:rPr>
                        <a:t>أسلوبي</a:t>
                      </a:r>
                      <a:r>
                        <a:rPr lang="ar-SA" sz="1400" b="0" i="0" dirty="0">
                          <a:effectLst/>
                          <a:latin typeface="UICTFontTextStyleBody"/>
                        </a:rPr>
                        <a:t> </a:t>
                      </a:r>
                      <a:r>
                        <a:rPr lang="ar-SA" sz="1400" b="0" i="0" dirty="0">
                          <a:effectLst/>
                          <a:latin typeface=".SFArabic-Heavy"/>
                        </a:rPr>
                        <a:t>الحالي</a:t>
                      </a:r>
                      <a:r>
                        <a:rPr lang="ar-SA" sz="1400" b="0" i="0" dirty="0">
                          <a:effectLst/>
                          <a:latin typeface="UICTFontTextStyleBody"/>
                        </a:rPr>
                        <a:t> </a:t>
                      </a:r>
                      <a:r>
                        <a:rPr lang="ar-SA" sz="1400" b="0" i="0" dirty="0">
                          <a:effectLst/>
                          <a:latin typeface=".SFArabic-Heavy"/>
                        </a:rPr>
                        <a:t>في</a:t>
                      </a:r>
                      <a:r>
                        <a:rPr lang="ar-SA" sz="1400" b="0" i="0" dirty="0">
                          <a:effectLst/>
                          <a:latin typeface="UICTFontTextStyleBody"/>
                        </a:rPr>
                        <a:t> </a:t>
                      </a:r>
                      <a:r>
                        <a:rPr lang="ar-SA" sz="1400" b="0" i="0" dirty="0">
                          <a:effectLst/>
                          <a:latin typeface=".SFArabic-Heavy"/>
                        </a:rPr>
                        <a:t>الدراسة</a:t>
                      </a:r>
                      <a:r>
                        <a:rPr lang="ar-SA" sz="1400" b="0" i="0" dirty="0">
                          <a:effectLst/>
                          <a:latin typeface="UICTFontTextStyleBody"/>
                        </a:rPr>
                        <a:t> </a:t>
                      </a:r>
                      <a:r>
                        <a:rPr lang="ar-SA" sz="1400" b="0" i="0" dirty="0">
                          <a:effectLst/>
                          <a:latin typeface=".SFArabic-Heavy"/>
                        </a:rPr>
                        <a:t>وتحديد</a:t>
                      </a:r>
                      <a:r>
                        <a:rPr lang="ar-SA" sz="1400" b="0" i="0" dirty="0">
                          <a:effectLst/>
                          <a:latin typeface="UICTFontTextStyleBody"/>
                        </a:rPr>
                        <a:t> </a:t>
                      </a:r>
                      <a:r>
                        <a:rPr lang="ar-SA" sz="1400" b="0" i="0" dirty="0">
                          <a:effectLst/>
                          <a:latin typeface=".SFArabic-Heavy"/>
                        </a:rPr>
                        <a:t>نقاط</a:t>
                      </a:r>
                      <a:r>
                        <a:rPr lang="ar-SA" sz="1400" b="0" i="0" dirty="0">
                          <a:effectLst/>
                          <a:latin typeface="UICTFontTextStyleBody"/>
                        </a:rPr>
                        <a:t> </a:t>
                      </a:r>
                      <a:r>
                        <a:rPr lang="ar-SA" sz="1400" b="0" i="0" dirty="0">
                          <a:effectLst/>
                          <a:latin typeface=".SFArabic-Heavy"/>
                        </a:rPr>
                        <a:t>الضعف</a:t>
                      </a:r>
                      <a:endParaRPr lang="ar-SA" sz="1400" b="0" dirty="0">
                        <a:effectLst/>
                        <a:latin typeface="Times New Roman" panose="02020603050405020304" pitchFamily="18" charset="0"/>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indent="457200" algn="just" defTabSz="914400" rtl="1" eaLnBrk="1" latinLnBrk="0" hangingPunct="1">
                        <a:lnSpc>
                          <a:spcPct val="115000"/>
                        </a:lnSpc>
                        <a:spcBef>
                          <a:spcPts val="0"/>
                        </a:spcBef>
                        <a:spcAft>
                          <a:spcPts val="1000"/>
                        </a:spcAft>
                        <a:buNone/>
                      </a:pPr>
                      <a:r>
                        <a:rPr lang="ar-SA" sz="1650" dirty="0">
                          <a:effectLst/>
                        </a:rPr>
                        <a:t>تحسين طريقة الدراسة وإدارة الوقت</a:t>
                      </a:r>
                    </a:p>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وضع</a:t>
                      </a:r>
                      <a:r>
                        <a:rPr lang="ar-SA" sz="1400" b="0" i="0" dirty="0">
                          <a:effectLst/>
                          <a:latin typeface="UICTFontTextStyleBody"/>
                        </a:rPr>
                        <a:t> </a:t>
                      </a:r>
                      <a:r>
                        <a:rPr lang="ar-SA" sz="1400" b="0" i="0" dirty="0">
                          <a:effectLst/>
                          <a:latin typeface=".SFArabic-Heavy"/>
                        </a:rPr>
                        <a:t>جدول</a:t>
                      </a:r>
                      <a:r>
                        <a:rPr lang="ar-SA" sz="1400" b="0" i="0" dirty="0">
                          <a:effectLst/>
                          <a:latin typeface="UICTFontTextStyleBody"/>
                        </a:rPr>
                        <a:t> </a:t>
                      </a:r>
                      <a:r>
                        <a:rPr lang="ar-SA" sz="1400" b="0" i="0" dirty="0">
                          <a:effectLst/>
                          <a:latin typeface=".SFArabic-Heavy"/>
                        </a:rPr>
                        <a:t>زمني</a:t>
                      </a:r>
                      <a:r>
                        <a:rPr lang="ar-SA" sz="1400" b="0" i="0" dirty="0">
                          <a:effectLst/>
                          <a:latin typeface="UICTFontTextStyleBody"/>
                        </a:rPr>
                        <a:t> </a:t>
                      </a:r>
                      <a:r>
                        <a:rPr lang="ar-SA" sz="1400" b="0" i="0" dirty="0">
                          <a:effectLst/>
                          <a:latin typeface=".SFArabic-Heavy"/>
                        </a:rPr>
                        <a:t>منظم</a:t>
                      </a:r>
                      <a:r>
                        <a:rPr lang="ar-SA" sz="1400" b="0" i="0" dirty="0">
                          <a:effectLst/>
                          <a:latin typeface="UICTFontTextStyleBody"/>
                        </a:rPr>
                        <a:t> </a:t>
                      </a:r>
                      <a:r>
                        <a:rPr lang="ar-SA" sz="1400" b="0" i="0" dirty="0">
                          <a:effectLst/>
                          <a:latin typeface=".SFArabic-Heavy"/>
                        </a:rPr>
                        <a:t>يراعي</a:t>
                      </a:r>
                      <a:r>
                        <a:rPr lang="ar-SA" sz="1400" b="0" i="0" dirty="0">
                          <a:effectLst/>
                          <a:latin typeface="UICTFontTextStyleBody"/>
                        </a:rPr>
                        <a:t> </a:t>
                      </a:r>
                      <a:r>
                        <a:rPr lang="ar-SA" sz="1400" b="0" i="0" dirty="0">
                          <a:effectLst/>
                          <a:latin typeface=".SFArabic-Heavy"/>
                        </a:rPr>
                        <a:t>الأولويات</a:t>
                      </a:r>
                      <a:r>
                        <a:rPr lang="ar-SA" sz="1400" b="0" i="0" dirty="0">
                          <a:effectLst/>
                          <a:latin typeface="UICTFontTextStyleBody"/>
                        </a:rPr>
                        <a:t> </a:t>
                      </a:r>
                      <a:r>
                        <a:rPr lang="ar-SA" sz="1400" b="0" i="0" dirty="0">
                          <a:effectLst/>
                          <a:latin typeface=".SFArabic-Heavy"/>
                        </a:rPr>
                        <a:t>والمواعيد</a:t>
                      </a:r>
                      <a:r>
                        <a:rPr lang="ar-SA" sz="1400" b="0" i="0" dirty="0">
                          <a:effectLst/>
                          <a:latin typeface="UICTFontTextStyleBody"/>
                        </a:rPr>
                        <a:t> </a:t>
                      </a:r>
                      <a:r>
                        <a:rPr lang="ar-SA" sz="1400" b="0" i="0" dirty="0">
                          <a:effectLst/>
                          <a:latin typeface=".SFArabic-Heavy"/>
                        </a:rPr>
                        <a:t>النهائية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مارس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تطبيق</a:t>
                      </a:r>
                      <a:r>
                        <a:rPr lang="ar-SA" sz="1400" b="0" i="0" dirty="0">
                          <a:effectLst/>
                          <a:latin typeface="UICTFontTextStyleBody"/>
                        </a:rPr>
                        <a:t> </a:t>
                      </a:r>
                      <a:r>
                        <a:rPr lang="ar-SA" sz="1400" b="0" i="0" dirty="0">
                          <a:effectLst/>
                          <a:latin typeface=".SFArabic-Heavy"/>
                        </a:rPr>
                        <a:t>تقنية</a:t>
                      </a:r>
                      <a:r>
                        <a:rPr lang="ar-SA" sz="1400" b="0" i="0" dirty="0">
                          <a:effectLst/>
                          <a:latin typeface="UICTFontTextStyleBody"/>
                        </a:rPr>
                        <a:t> </a:t>
                      </a:r>
                      <a:r>
                        <a:rPr lang="ar-SA" sz="1400" b="0" i="0" dirty="0">
                          <a:effectLst/>
                          <a:latin typeface=".SFArabic-Heavy"/>
                        </a:rPr>
                        <a:t>“البومودورو”</a:t>
                      </a:r>
                      <a:r>
                        <a:rPr lang="ar-SA" sz="1400" b="0" i="0" dirty="0">
                          <a:effectLst/>
                          <a:latin typeface="UICTFontTextStyleBody"/>
                        </a:rPr>
                        <a:t> </a:t>
                      </a:r>
                      <a:r>
                        <a:rPr lang="ar-SA" sz="1400" b="0" i="0" dirty="0">
                          <a:effectLst/>
                          <a:latin typeface=".SFArabic-Heavy"/>
                        </a:rPr>
                        <a:t>أو</a:t>
                      </a:r>
                      <a:r>
                        <a:rPr lang="ar-SA" sz="1400" b="0" i="0" dirty="0">
                          <a:effectLst/>
                          <a:latin typeface="UICTFontTextStyleBody"/>
                        </a:rPr>
                        <a:t> </a:t>
                      </a:r>
                      <a:r>
                        <a:rPr lang="ar-SA" sz="1400" b="0" i="0" dirty="0">
                          <a:effectLst/>
                          <a:latin typeface=".SFArabic-Heavy"/>
                        </a:rPr>
                        <a:t>أي</a:t>
                      </a:r>
                      <a:r>
                        <a:rPr lang="ar-SA" sz="1400" b="0" i="0" dirty="0">
                          <a:effectLst/>
                          <a:latin typeface="UICTFontTextStyleBody"/>
                        </a:rPr>
                        <a:t> </a:t>
                      </a:r>
                      <a:r>
                        <a:rPr lang="ar-SA" sz="1400" b="0" i="0" dirty="0">
                          <a:effectLst/>
                          <a:latin typeface=".SFArabic-Heavy"/>
                        </a:rPr>
                        <a:t>أسلوب</a:t>
                      </a:r>
                      <a:r>
                        <a:rPr lang="ar-SA" sz="1400" b="0" i="0" dirty="0">
                          <a:effectLst/>
                          <a:latin typeface="UICTFontTextStyleBody"/>
                        </a:rPr>
                        <a:t> </a:t>
                      </a:r>
                      <a:r>
                        <a:rPr lang="ar-SA" sz="1400" b="0" i="0" dirty="0">
                          <a:effectLst/>
                          <a:latin typeface=".SFArabic-Heavy"/>
                        </a:rPr>
                        <a:t>آخر</a:t>
                      </a:r>
                      <a:r>
                        <a:rPr lang="ar-SA" sz="1400" b="0" i="0" dirty="0">
                          <a:effectLst/>
                          <a:latin typeface="UICTFontTextStyleBody"/>
                        </a:rPr>
                        <a:t> </a:t>
                      </a:r>
                      <a:r>
                        <a:rPr lang="ar-SA" sz="1400" b="0" i="0" dirty="0">
                          <a:effectLst/>
                          <a:latin typeface=".SFArabic-Heavy"/>
                        </a:rPr>
                        <a:t>لتعزيز</a:t>
                      </a:r>
                      <a:r>
                        <a:rPr lang="ar-SA" sz="1400" b="0" i="0" dirty="0">
                          <a:effectLst/>
                          <a:latin typeface="UICTFontTextStyleBody"/>
                        </a:rPr>
                        <a:t> </a:t>
                      </a:r>
                      <a:r>
                        <a:rPr lang="ar-SA" sz="1400" b="0" i="0" dirty="0">
                          <a:effectLst/>
                          <a:latin typeface=".SFArabic-Heavy"/>
                        </a:rPr>
                        <a:t>التركيز</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68580" marR="68580" marT="0" marB="0">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1941430225"/>
              </p:ext>
            </p:extLst>
          </p:nvPr>
        </p:nvGraphicFramePr>
        <p:xfrm>
          <a:off x="1080951" y="214648"/>
          <a:ext cx="10355102" cy="622611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البحث</a:t>
                      </a:r>
                      <a:r>
                        <a:rPr lang="ar-SA" sz="1400" b="0" i="0" dirty="0">
                          <a:effectLst/>
                          <a:latin typeface="UICTFontTextStyleBody"/>
                        </a:rPr>
                        <a:t> </a:t>
                      </a:r>
                      <a:r>
                        <a:rPr lang="ar-SA" sz="1400" b="0" i="0" dirty="0">
                          <a:effectLst/>
                          <a:latin typeface=".SFArabic-Heavy"/>
                        </a:rPr>
                        <a:t>عن</a:t>
                      </a:r>
                      <a:r>
                        <a:rPr lang="ar-SA" sz="1400" b="0" i="0" dirty="0">
                          <a:effectLst/>
                          <a:latin typeface="UICTFontTextStyleBody"/>
                        </a:rPr>
                        <a:t> </a:t>
                      </a:r>
                      <a:r>
                        <a:rPr lang="ar-SA" sz="1400" b="0" i="0" dirty="0">
                          <a:effectLst/>
                          <a:latin typeface=".SFArabic-Heavy"/>
                        </a:rPr>
                        <a:t>الفعاليات</a:t>
                      </a:r>
                      <a:r>
                        <a:rPr lang="ar-SA" sz="1400" b="0" i="0" dirty="0">
                          <a:effectLst/>
                          <a:latin typeface="UICTFontTextStyleBody"/>
                        </a:rPr>
                        <a:t> </a:t>
                      </a:r>
                      <a:r>
                        <a:rPr lang="ar-SA" sz="1400" b="0" i="0" dirty="0">
                          <a:effectLst/>
                          <a:latin typeface=".SFArabic-Heavy"/>
                        </a:rPr>
                        <a:t>الثقافية</a:t>
                      </a:r>
                      <a:r>
                        <a:rPr lang="ar-SA" sz="1400" b="0" i="0" dirty="0">
                          <a:effectLst/>
                          <a:latin typeface="UICTFontTextStyleBody"/>
                        </a:rPr>
                        <a:t> </a:t>
                      </a:r>
                      <a:r>
                        <a:rPr lang="ar-SA" sz="1400" b="0" i="0" dirty="0">
                          <a:effectLst/>
                          <a:latin typeface=".SFArabic-Heavy"/>
                        </a:rPr>
                        <a:t>والعلمية</a:t>
                      </a:r>
                      <a:r>
                        <a:rPr lang="ar-SA" sz="1400" b="0" i="0" dirty="0">
                          <a:effectLst/>
                          <a:latin typeface="UICTFontTextStyleBody"/>
                        </a:rPr>
                        <a:t> </a:t>
                      </a:r>
                      <a:r>
                        <a:rPr lang="ar-SA" sz="1400" b="0" i="0" dirty="0">
                          <a:effectLst/>
                          <a:latin typeface=".SFArabic-Heavy"/>
                        </a:rPr>
                        <a:t>المناسبة</a:t>
                      </a:r>
                      <a:r>
                        <a:rPr lang="ar-SA" sz="1400" b="0" i="0" dirty="0">
                          <a:effectLst/>
                          <a:latin typeface="UICTFontTextStyleBody"/>
                        </a:rPr>
                        <a:t> </a:t>
                      </a:r>
                      <a:r>
                        <a:rPr lang="ar-SA" sz="1400" b="0" i="0" dirty="0">
                          <a:effectLst/>
                          <a:latin typeface=".SFArabic-Heavy"/>
                        </a:rPr>
                        <a:t>عبر</a:t>
                      </a:r>
                      <a:r>
                        <a:rPr lang="ar-SA" sz="1400" b="0" i="0" dirty="0">
                          <a:effectLst/>
                          <a:latin typeface="UICTFontTextStyleBody"/>
                        </a:rPr>
                        <a:t> </a:t>
                      </a:r>
                      <a:r>
                        <a:rPr lang="ar-SA" sz="1400" b="0" i="0" dirty="0">
                          <a:effectLst/>
                          <a:latin typeface=".SFArabic-Heavy"/>
                        </a:rPr>
                        <a:t>المواقع</a:t>
                      </a:r>
                      <a:r>
                        <a:rPr lang="ar-SA" sz="1400" b="0" i="0" dirty="0">
                          <a:effectLst/>
                          <a:latin typeface="UICTFontTextStyleBody"/>
                        </a:rPr>
                        <a:t> </a:t>
                      </a:r>
                      <a:r>
                        <a:rPr lang="ar-SA" sz="1400" b="0" i="0" dirty="0">
                          <a:effectLst/>
                          <a:latin typeface=".SFArabic-Heavy"/>
                        </a:rPr>
                        <a:t>المتخصصة</a:t>
                      </a:r>
                      <a:r>
                        <a:rPr lang="ar-SA" sz="1400" b="0" i="0" dirty="0">
                          <a:effectLst/>
                          <a:latin typeface="UICTFontTextStyleBody"/>
                        </a:rPr>
                        <a:t> </a:t>
                      </a:r>
                      <a:r>
                        <a:rPr lang="ar-SA" sz="1400" b="0" i="0" dirty="0">
                          <a:effectLst/>
                          <a:latin typeface=".SFArabic-Heavy"/>
                        </a:rPr>
                        <a:t>ومنصات</a:t>
                      </a:r>
                      <a:r>
                        <a:rPr lang="ar-SA" sz="1400" b="0" i="0" dirty="0">
                          <a:effectLst/>
                          <a:latin typeface="UICTFontTextStyleBody"/>
                        </a:rPr>
                        <a:t> </a:t>
                      </a:r>
                      <a:r>
                        <a:rPr lang="ar-SA" sz="1400" b="0" i="0" dirty="0">
                          <a:effectLst/>
                          <a:latin typeface=".SFArabic-Heavy"/>
                        </a:rPr>
                        <a:t>التواصل</a:t>
                      </a:r>
                      <a:r>
                        <a:rPr lang="ar-SA" sz="1400" b="0" i="0" dirty="0">
                          <a:effectLst/>
                          <a:latin typeface="UICTFontTextStyleBody"/>
                        </a:rPr>
                        <a:t> </a:t>
                      </a:r>
                      <a:r>
                        <a:rPr lang="ar-SA" sz="1400" b="0" i="0" dirty="0">
                          <a:effectLst/>
                          <a:latin typeface=".SFArabic-Heavy"/>
                        </a:rPr>
                        <a:t>الاجتماعي</a:t>
                      </a:r>
                      <a:endParaRPr lang="ar-SA" sz="1400" b="0" dirty="0">
                        <a:effectLst/>
                        <a:latin typeface="Times New Roman" panose="02020603050405020304" pitchFamily="18" charset="0"/>
                      </a:endParaRP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indent="457200" algn="just" defTabSz="914400" rtl="1" eaLnBrk="1" latinLnBrk="0" hangingPunct="1">
                        <a:lnSpc>
                          <a:spcPct val="115000"/>
                        </a:lnSpc>
                        <a:spcBef>
                          <a:spcPts val="0"/>
                        </a:spcBef>
                        <a:spcAft>
                          <a:spcPts val="1000"/>
                        </a:spcAft>
                        <a:buNone/>
                      </a:pPr>
                      <a:r>
                        <a:rPr lang="ar-SA" sz="1650" dirty="0">
                          <a:effectLst/>
                        </a:rPr>
                        <a:t>حضور فعاليات ثقافية وعلمية </a:t>
                      </a:r>
                    </a:p>
                    <a:p>
                      <a:pPr marL="0" marR="0" lvl="0" indent="457200" algn="just" defTabSz="914400" rtl="1" eaLnBrk="1" fontAlgn="auto" latinLnBrk="0" hangingPunct="1">
                        <a:lnSpc>
                          <a:spcPct val="115000"/>
                        </a:lnSpc>
                        <a:spcBef>
                          <a:spcPts val="0"/>
                        </a:spcBef>
                        <a:spcAft>
                          <a:spcPts val="1000"/>
                        </a:spcAft>
                        <a:buClrTx/>
                        <a:buSzTx/>
                        <a:buFontTx/>
                        <a:buNone/>
                        <a:tabLst/>
                        <a:defRPr/>
                      </a:pPr>
                      <a:endParaRPr lang="en-US" sz="1650" b="0" kern="1200" dirty="0">
                        <a:solidFill>
                          <a:schemeClr val="dk1"/>
                        </a:solidFill>
                        <a:effectLs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ابريل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التواصل</a:t>
                      </a:r>
                      <a:r>
                        <a:rPr lang="ar-SA" sz="1400" b="0" i="0" dirty="0">
                          <a:effectLst/>
                          <a:latin typeface="UICTFontTextStyleBody"/>
                        </a:rPr>
                        <a:t> </a:t>
                      </a:r>
                      <a:r>
                        <a:rPr lang="ar-SA" sz="1400" b="0" i="0" dirty="0">
                          <a:effectLst/>
                          <a:latin typeface=".SFArabic-Heavy"/>
                        </a:rPr>
                        <a:t>مع</a:t>
                      </a:r>
                      <a:r>
                        <a:rPr lang="ar-SA" sz="1400" b="0" i="0" dirty="0">
                          <a:effectLst/>
                          <a:latin typeface="UICTFontTextStyleBody"/>
                        </a:rPr>
                        <a:t> </a:t>
                      </a:r>
                      <a:r>
                        <a:rPr lang="ar-SA" sz="1400" b="0" i="0" dirty="0">
                          <a:effectLst/>
                          <a:latin typeface=".SFArabic-Heavy"/>
                        </a:rPr>
                        <a:t>الجهات</a:t>
                      </a:r>
                      <a:r>
                        <a:rPr lang="ar-SA" sz="1400" b="0" i="0" dirty="0">
                          <a:effectLst/>
                          <a:latin typeface="UICTFontTextStyleBody"/>
                        </a:rPr>
                        <a:t> </a:t>
                      </a:r>
                      <a:r>
                        <a:rPr lang="ar-SA" sz="1400" b="0" i="0" dirty="0">
                          <a:effectLst/>
                          <a:latin typeface=".SFArabic-Heavy"/>
                        </a:rPr>
                        <a:t>المنظمة</a:t>
                      </a:r>
                      <a:r>
                        <a:rPr lang="ar-SA" sz="1400" b="0" i="0" dirty="0">
                          <a:effectLst/>
                          <a:latin typeface="UICTFontTextStyleBody"/>
                        </a:rPr>
                        <a:t> </a:t>
                      </a:r>
                      <a:r>
                        <a:rPr lang="ar-SA" sz="1400" b="0" i="0" dirty="0">
                          <a:effectLst/>
                          <a:latin typeface=".SFArabic-Heavy"/>
                        </a:rPr>
                        <a:t>للاستعلام</a:t>
                      </a:r>
                      <a:r>
                        <a:rPr lang="ar-SA" sz="1400" b="0" i="0" dirty="0">
                          <a:effectLst/>
                          <a:latin typeface="UICTFontTextStyleBody"/>
                        </a:rPr>
                        <a:t> </a:t>
                      </a:r>
                      <a:r>
                        <a:rPr lang="ar-SA" sz="1400" b="0" i="0" dirty="0">
                          <a:effectLst/>
                          <a:latin typeface=".SFArabic-Heavy"/>
                        </a:rPr>
                        <a:t>عن</a:t>
                      </a:r>
                      <a:r>
                        <a:rPr lang="ar-SA" sz="1400" b="0" i="0" dirty="0">
                          <a:effectLst/>
                          <a:latin typeface="UICTFontTextStyleBody"/>
                        </a:rPr>
                        <a:t> </a:t>
                      </a:r>
                      <a:r>
                        <a:rPr lang="ar-SA" sz="1400" b="0" i="0" dirty="0">
                          <a:effectLst/>
                          <a:latin typeface=".SFArabic-Heavy"/>
                        </a:rPr>
                        <a:t>تفاصيل</a:t>
                      </a:r>
                      <a:r>
                        <a:rPr lang="ar-SA" sz="1400" b="0" i="0" dirty="0">
                          <a:effectLst/>
                          <a:latin typeface="UICTFontTextStyleBody"/>
                        </a:rPr>
                        <a:t> </a:t>
                      </a:r>
                      <a:r>
                        <a:rPr lang="ar-SA" sz="1400" b="0" i="0" dirty="0">
                          <a:effectLst/>
                          <a:latin typeface=".SFArabic-Heavy"/>
                        </a:rPr>
                        <a:t>الفعالية</a:t>
                      </a:r>
                      <a:r>
                        <a:rPr lang="ar-SA" sz="1400" b="0" i="0" dirty="0">
                          <a:effectLst/>
                          <a:latin typeface="UICTFontTextStyleBody"/>
                        </a:rPr>
                        <a:t> </a:t>
                      </a:r>
                      <a:r>
                        <a:rPr lang="ar-SA" sz="1400" b="0" i="0" dirty="0">
                          <a:effectLst/>
                          <a:latin typeface=".SFArabic-Heavy"/>
                        </a:rPr>
                        <a:t>وبرنامجها</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تجهيز</a:t>
                      </a:r>
                      <a:r>
                        <a:rPr lang="ar-SA" sz="1400" b="0" i="0" dirty="0">
                          <a:effectLst/>
                          <a:latin typeface="UICTFontTextStyleBody"/>
                        </a:rPr>
                        <a:t> </a:t>
                      </a:r>
                      <a:r>
                        <a:rPr lang="ar-SA" sz="1400" b="0" i="0" dirty="0">
                          <a:effectLst/>
                          <a:latin typeface=".SFArabic-Heavy"/>
                        </a:rPr>
                        <a:t>خطة</a:t>
                      </a:r>
                      <a:r>
                        <a:rPr lang="ar-SA" sz="1400" b="0" i="0" dirty="0">
                          <a:effectLst/>
                          <a:latin typeface="UICTFontTextStyleBody"/>
                        </a:rPr>
                        <a:t> </a:t>
                      </a:r>
                      <a:r>
                        <a:rPr lang="ar-SA" sz="1400" b="0" i="0" dirty="0">
                          <a:effectLst/>
                          <a:latin typeface=".SFArabic-Heavy"/>
                        </a:rPr>
                        <a:t>حضور</a:t>
                      </a:r>
                      <a:r>
                        <a:rPr lang="ar-SA" sz="1400" b="0" i="0" dirty="0">
                          <a:effectLst/>
                          <a:latin typeface="UICTFontTextStyleBody"/>
                        </a:rPr>
                        <a:t> </a:t>
                      </a:r>
                      <a:r>
                        <a:rPr lang="ar-SA" sz="1400" b="0" i="0" dirty="0">
                          <a:effectLst/>
                          <a:latin typeface=".SFArabic-Heavy"/>
                        </a:rPr>
                        <a:t>تشمل</a:t>
                      </a:r>
                      <a:r>
                        <a:rPr lang="ar-SA" sz="1400" b="0" i="0" dirty="0">
                          <a:effectLst/>
                          <a:latin typeface="UICTFontTextStyleBody"/>
                        </a:rPr>
                        <a:t> </a:t>
                      </a:r>
                      <a:r>
                        <a:rPr lang="ar-SA" sz="1400" b="0" i="0" dirty="0">
                          <a:effectLst/>
                          <a:latin typeface=".SFArabic-Heavy"/>
                        </a:rPr>
                        <a:t>ترتيب</a:t>
                      </a:r>
                      <a:r>
                        <a:rPr lang="ar-SA" sz="1400" b="0" i="0" dirty="0">
                          <a:effectLst/>
                          <a:latin typeface="UICTFontTextStyleBody"/>
                        </a:rPr>
                        <a:t> </a:t>
                      </a:r>
                      <a:r>
                        <a:rPr lang="ar-SA" sz="1400" b="0" i="0" dirty="0">
                          <a:effectLst/>
                          <a:latin typeface=".SFArabic-Heavy"/>
                        </a:rPr>
                        <a:t>المواعيد</a:t>
                      </a:r>
                      <a:r>
                        <a:rPr lang="ar-SA" sz="1400" b="0" i="0" dirty="0">
                          <a:effectLst/>
                          <a:latin typeface="UICTFontTextStyleBody"/>
                        </a:rPr>
                        <a:t> </a:t>
                      </a:r>
                      <a:r>
                        <a:rPr lang="ar-SA" sz="1400" b="0" i="0" dirty="0">
                          <a:effectLst/>
                          <a:latin typeface=".SFArabic-Heavy"/>
                        </a:rPr>
                        <a:t>والأنشطة</a:t>
                      </a:r>
                      <a:r>
                        <a:rPr lang="ar-SA" sz="1400" b="0" i="0" dirty="0">
                          <a:effectLst/>
                          <a:latin typeface="UICTFontTextStyleBody"/>
                        </a:rPr>
                        <a:t> </a:t>
                      </a:r>
                      <a:r>
                        <a:rPr lang="ar-SA" sz="1400" b="0" i="0" dirty="0">
                          <a:effectLst/>
                          <a:latin typeface=".SFArabic-Heavy"/>
                        </a:rPr>
                        <a:t>التي</a:t>
                      </a:r>
                      <a:r>
                        <a:rPr lang="ar-SA" sz="1400" b="0" i="0" dirty="0">
                          <a:effectLst/>
                          <a:latin typeface="UICTFontTextStyleBody"/>
                        </a:rPr>
                        <a:t> </a:t>
                      </a:r>
                      <a:r>
                        <a:rPr lang="ar-SA" sz="1400" b="0" i="0" dirty="0">
                          <a:effectLst/>
                          <a:latin typeface=".SFArabic-Heavy"/>
                        </a:rPr>
                        <a:t>يرغب</a:t>
                      </a:r>
                      <a:r>
                        <a:rPr lang="ar-SA" sz="1400" b="0" i="0" dirty="0">
                          <a:effectLst/>
                          <a:latin typeface="UICTFontTextStyleBody"/>
                        </a:rPr>
                        <a:t> </a:t>
                      </a:r>
                      <a:r>
                        <a:rPr lang="ar-SA" sz="1400" b="0" i="0" dirty="0">
                          <a:effectLst/>
                          <a:latin typeface=".SFArabic-Heavy"/>
                        </a:rPr>
                        <a:t>في</a:t>
                      </a:r>
                      <a:r>
                        <a:rPr lang="ar-SA" sz="1400" b="0" i="0" dirty="0">
                          <a:effectLst/>
                          <a:latin typeface="UICTFontTextStyleBody"/>
                        </a:rPr>
                        <a:t> </a:t>
                      </a:r>
                      <a:r>
                        <a:rPr lang="ar-SA" sz="1400" b="0" i="0" dirty="0">
                          <a:effectLst/>
                          <a:latin typeface=".SFArabic-Heavy"/>
                        </a:rPr>
                        <a:t>المشاركة</a:t>
                      </a:r>
                      <a:r>
                        <a:rPr lang="ar-SA" sz="1400" b="0" i="0" dirty="0">
                          <a:effectLst/>
                          <a:latin typeface="UICTFontTextStyleBody"/>
                        </a:rPr>
                        <a:t> </a:t>
                      </a:r>
                      <a:r>
                        <a:rPr lang="ar-SA" sz="1400" b="0" i="0" dirty="0">
                          <a:effectLst/>
                          <a:latin typeface=".SFArabic-Heavy"/>
                        </a:rPr>
                        <a:t>فيها</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 </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GB"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a:t>
                      </a: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dirty="0">
                          <a:effectLst/>
                          <a:latin typeface=".SFArabic-Heavy"/>
                        </a:rPr>
                        <a:t>حضور</a:t>
                      </a:r>
                      <a:r>
                        <a:rPr lang="ar-SA" sz="1400" b="0" i="0" dirty="0">
                          <a:effectLst/>
                          <a:latin typeface="UICTFontTextStyleBody"/>
                        </a:rPr>
                        <a:t> </a:t>
                      </a:r>
                      <a:r>
                        <a:rPr lang="ar-SA" sz="1400" b="0" i="0" dirty="0">
                          <a:effectLst/>
                          <a:latin typeface=".SFArabic-Heavy"/>
                        </a:rPr>
                        <a:t>الفعاليات</a:t>
                      </a:r>
                      <a:r>
                        <a:rPr lang="ar-SA" sz="1400" b="0" i="0" dirty="0">
                          <a:effectLst/>
                          <a:latin typeface="UICTFontTextStyleBody"/>
                        </a:rPr>
                        <a:t> </a:t>
                      </a:r>
                      <a:r>
                        <a:rPr lang="ar-SA" sz="1400" b="0" i="0" dirty="0">
                          <a:effectLst/>
                          <a:latin typeface=".SFArabic-Heavy"/>
                        </a:rPr>
                        <a:t>والمشاركة</a:t>
                      </a:r>
                      <a:r>
                        <a:rPr lang="ar-SA" sz="1400" b="0" i="0" dirty="0">
                          <a:effectLst/>
                          <a:latin typeface="UICTFontTextStyleBody"/>
                        </a:rPr>
                        <a:t> </a:t>
                      </a:r>
                      <a:r>
                        <a:rPr lang="ar-SA" sz="1400" b="0" i="0" dirty="0">
                          <a:effectLst/>
                          <a:latin typeface=".SFArabic-Heavy"/>
                        </a:rPr>
                        <a:t>بنشاط</a:t>
                      </a:r>
                      <a:r>
                        <a:rPr lang="ar-SA" sz="1400" b="0" i="0" dirty="0">
                          <a:effectLst/>
                          <a:latin typeface="UICTFontTextStyleBody"/>
                        </a:rPr>
                        <a:t> </a:t>
                      </a:r>
                      <a:r>
                        <a:rPr lang="ar-SA" sz="1400" b="0" i="0" dirty="0">
                          <a:effectLst/>
                          <a:latin typeface=".SFArabic-Heavy"/>
                        </a:rPr>
                        <a:t>في</a:t>
                      </a:r>
                      <a:r>
                        <a:rPr lang="ar-SA" sz="1400" b="0" i="0" dirty="0">
                          <a:effectLst/>
                          <a:latin typeface="UICTFontTextStyleBody"/>
                        </a:rPr>
                        <a:t> </a:t>
                      </a:r>
                      <a:r>
                        <a:rPr lang="ar-SA" sz="1400" b="0" i="0" dirty="0">
                          <a:effectLst/>
                          <a:latin typeface=".SFArabic-Heavy"/>
                        </a:rPr>
                        <a:t>الأنشطة</a:t>
                      </a:r>
                      <a:r>
                        <a:rPr lang="ar-SA" sz="1400" b="0" i="0" dirty="0">
                          <a:effectLst/>
                          <a:latin typeface="UICTFontTextStyleBody"/>
                        </a:rPr>
                        <a:t> </a:t>
                      </a:r>
                      <a:r>
                        <a:rPr lang="ar-SA" sz="1400" b="0" i="0" dirty="0">
                          <a:effectLst/>
                          <a:latin typeface=".SFArabic-Heavy"/>
                        </a:rPr>
                        <a:t>المختلفة</a:t>
                      </a:r>
                      <a:endParaRPr lang="ar-SA" sz="1400" b="0" dirty="0">
                        <a:effectLst/>
                        <a:latin typeface="Times New Roman" panose="02020603050405020304" pitchFamily="18" charset="0"/>
                      </a:endParaRPr>
                    </a:p>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a:p>
                  </a:txBody>
                  <a:tcPr marL="68580" marR="68580" marT="0" marB="0">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68580" marR="68580" marT="0" marB="0">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343</Words>
  <Application>Microsoft Office PowerPoint</Application>
  <PresentationFormat>شاشة عريضة</PresentationFormat>
  <Paragraphs>70</Paragraphs>
  <Slides>7</Slides>
  <Notes>1</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Alshamari, Abdullah</cp:lastModifiedBy>
  <cp:revision>16</cp:revision>
  <dcterms:created xsi:type="dcterms:W3CDTF">2024-07-25T16:29:18Z</dcterms:created>
  <dcterms:modified xsi:type="dcterms:W3CDTF">2025-03-27T16:02:51Z</dcterms:modified>
</cp:coreProperties>
</file>