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97" r:id="rId2"/>
    <p:sldId id="2107" r:id="rId3"/>
    <p:sldId id="2106" r:id="rId4"/>
    <p:sldId id="2108" r:id="rId5"/>
    <p:sldId id="2109" r:id="rId6"/>
    <p:sldId id="2110" r:id="rId7"/>
    <p:sldId id="211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D48"/>
    <a:srgbClr val="1B677F"/>
    <a:srgbClr val="1C1542"/>
    <a:srgbClr val="A435FE"/>
    <a:srgbClr val="8A888F"/>
    <a:srgbClr val="1BB3C4"/>
    <a:srgbClr val="11093B"/>
    <a:srgbClr val="E7A722"/>
    <a:srgbClr val="92C740"/>
    <a:srgbClr val="0A0E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9" d="100"/>
          <a:sy n="69" d="100"/>
        </p:scale>
        <p:origin x="978"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A25CE3C-4F24-465F-ABA9-30B06FBEF4C0}" type="datetimeFigureOut">
              <a:rPr lang="ar-SA" smtClean="0"/>
              <a:t>26 رمضان، 1446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43DF759-8B0A-40B0-AD70-88767C8F3970}" type="slidenum">
              <a:rPr lang="ar-SA" smtClean="0"/>
              <a:t>‹#›</a:t>
            </a:fld>
            <a:endParaRPr lang="ar-SA"/>
          </a:p>
        </p:txBody>
      </p:sp>
    </p:spTree>
    <p:extLst>
      <p:ext uri="{BB962C8B-B14F-4D97-AF65-F5344CB8AC3E}">
        <p14:creationId xmlns:p14="http://schemas.microsoft.com/office/powerpoint/2010/main" val="112062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E502A053-9E28-4D4C-B446-3C2814735BD1}" type="slidenum">
              <a:rPr lang="en-US" smtClean="0"/>
              <a:t>1</a:t>
            </a:fld>
            <a:endParaRPr lang="en-US"/>
          </a:p>
        </p:txBody>
      </p:sp>
    </p:spTree>
    <p:extLst>
      <p:ext uri="{BB962C8B-B14F-4D97-AF65-F5344CB8AC3E}">
        <p14:creationId xmlns:p14="http://schemas.microsoft.com/office/powerpoint/2010/main" val="400998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7FCCE4-E5B8-4827-BBF9-96AA96485A88}" type="datetimeFigureOut">
              <a:rPr lang="en-US" smtClean="0"/>
              <a:t>3/25/25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54040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7142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314803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43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89809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FCCE4-E5B8-4827-BBF9-96AA96485A88}" type="datetimeFigureOut">
              <a:rPr lang="en-US" smtClean="0"/>
              <a:t>3/25/25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06204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7FCCE4-E5B8-4827-BBF9-96AA96485A88}" type="datetimeFigureOut">
              <a:rPr lang="en-US" smtClean="0"/>
              <a:t>3/25/25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96121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7FCCE4-E5B8-4827-BBF9-96AA96485A88}" type="datetimeFigureOut">
              <a:rPr lang="en-US" smtClean="0"/>
              <a:t>3/25/25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95340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FCCE4-E5B8-4827-BBF9-96AA96485A88}" type="datetimeFigureOut">
              <a:rPr lang="en-US" smtClean="0"/>
              <a:t>3/25/25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9352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FCCE4-E5B8-4827-BBF9-96AA96485A88}" type="datetimeFigureOut">
              <a:rPr lang="en-US" smtClean="0"/>
              <a:t>3/25/25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293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37747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09482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FCCE4-E5B8-4827-BBF9-96AA96485A88}" type="datetimeFigureOut">
              <a:rPr lang="en-US" smtClean="0"/>
              <a:t>3/25/25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C9119-0469-431D-BE00-7E3AF7536024}" type="slidenum">
              <a:rPr lang="en-US" smtClean="0"/>
              <a:t>‹#›</a:t>
            </a:fld>
            <a:endParaRPr lang="en-US"/>
          </a:p>
        </p:txBody>
      </p:sp>
    </p:spTree>
    <p:extLst>
      <p:ext uri="{BB962C8B-B14F-4D97-AF65-F5344CB8AC3E}">
        <p14:creationId xmlns:p14="http://schemas.microsoft.com/office/powerpoint/2010/main" val="506351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0A3B87-DA19-5B06-B6AE-E6E4B2FDCE34}"/>
              </a:ext>
            </a:extLst>
          </p:cNvPr>
          <p:cNvSpPr/>
          <p:nvPr/>
        </p:nvSpPr>
        <p:spPr>
          <a:xfrm>
            <a:off x="1"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sz="900"/>
          </a:p>
        </p:txBody>
      </p:sp>
      <p:pic>
        <p:nvPicPr>
          <p:cNvPr id="3" name="Picture 2" descr="A group of black figures&#10;&#10;Description automatically generated">
            <a:extLst>
              <a:ext uri="{FF2B5EF4-FFF2-40B4-BE49-F238E27FC236}">
                <a16:creationId xmlns:a16="http://schemas.microsoft.com/office/drawing/2014/main" id="{8ACB5527-B2EB-E19C-F0E7-02D8F6F67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 y="446"/>
            <a:ext cx="12190412" cy="6857107"/>
          </a:xfrm>
          <a:prstGeom prst="rect">
            <a:avLst/>
          </a:prstGeom>
        </p:spPr>
      </p:pic>
      <p:sp>
        <p:nvSpPr>
          <p:cNvPr id="25" name="TextBox 24">
            <a:extLst>
              <a:ext uri="{FF2B5EF4-FFF2-40B4-BE49-F238E27FC236}">
                <a16:creationId xmlns:a16="http://schemas.microsoft.com/office/drawing/2014/main" id="{ABDC2006-B2FC-514A-7A3A-8642012E9E5F}"/>
              </a:ext>
            </a:extLst>
          </p:cNvPr>
          <p:cNvSpPr txBox="1"/>
          <p:nvPr/>
        </p:nvSpPr>
        <p:spPr>
          <a:xfrm>
            <a:off x="375509" y="786595"/>
            <a:ext cx="1724874" cy="830868"/>
          </a:xfrm>
          <a:prstGeom prst="rect">
            <a:avLst/>
          </a:prstGeom>
          <a:noFill/>
        </p:spPr>
        <p:txBody>
          <a:bodyPr wrap="square" rtlCol="0" anchor="ctr">
            <a:spAutoFit/>
          </a:bodyPr>
          <a:lstStyle/>
          <a:p>
            <a:pPr algn="ctr"/>
            <a:r>
              <a:rPr lang="en-US" sz="4799" b="1" dirty="0">
                <a:solidFill>
                  <a:srgbClr val="E6E9EE"/>
                </a:solidFill>
                <a:latin typeface="Helvetica Neue" panose="02000503000000020004" pitchFamily="2" charset="0"/>
                <a:ea typeface="Helvetica Neue" panose="02000503000000020004" pitchFamily="2" charset="0"/>
                <a:cs typeface="Helvetica Neue" panose="02000503000000020004" pitchFamily="2" charset="0"/>
              </a:rPr>
              <a:t>2025</a:t>
            </a:r>
          </a:p>
        </p:txBody>
      </p:sp>
      <p:sp>
        <p:nvSpPr>
          <p:cNvPr id="27" name="object 8">
            <a:extLst>
              <a:ext uri="{FF2B5EF4-FFF2-40B4-BE49-F238E27FC236}">
                <a16:creationId xmlns:a16="http://schemas.microsoft.com/office/drawing/2014/main" id="{E2ED2E6F-EA6C-A7A1-B06D-A0F0286F6B90}"/>
              </a:ext>
            </a:extLst>
          </p:cNvPr>
          <p:cNvSpPr txBox="1">
            <a:spLocks/>
          </p:cNvSpPr>
          <p:nvPr/>
        </p:nvSpPr>
        <p:spPr>
          <a:xfrm>
            <a:off x="7734278" y="2033241"/>
            <a:ext cx="2563739" cy="1243672"/>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rPr>
              <a:t>الخطة القيادية</a:t>
            </a:r>
            <a:endParaRPr lang="en-GB"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3" name="Oval 72">
            <a:extLst>
              <a:ext uri="{FF2B5EF4-FFF2-40B4-BE49-F238E27FC236}">
                <a16:creationId xmlns:a16="http://schemas.microsoft.com/office/drawing/2014/main" id="{97366585-D53F-D0FA-1E00-0431CB55D423}"/>
              </a:ext>
            </a:extLst>
          </p:cNvPr>
          <p:cNvSpPr/>
          <p:nvPr/>
        </p:nvSpPr>
        <p:spPr>
          <a:xfrm>
            <a:off x="3444880" y="2372366"/>
            <a:ext cx="2988667" cy="2988667"/>
          </a:xfrm>
          <a:prstGeom prst="ellipse">
            <a:avLst/>
          </a:prstGeom>
          <a:noFill/>
          <a:ln w="38100">
            <a:gradFill flip="none" rotWithShape="1">
              <a:gsLst>
                <a:gs pos="0">
                  <a:srgbClr val="A434FF"/>
                </a:gs>
                <a:gs pos="66000">
                  <a:srgbClr val="A434FF"/>
                </a:gs>
                <a:gs pos="100000">
                  <a:schemeClr val="tx1">
                    <a:lumMod val="10000"/>
                    <a:lumOff val="90000"/>
                  </a:schemeClr>
                </a:gs>
              </a:gsLst>
              <a:path path="rect">
                <a:fillToRect l="100000" t="100000"/>
              </a:path>
              <a:tileRect r="-100000" b="-100000"/>
            </a:gradFill>
          </a:ln>
          <a:effectLst>
            <a:outerShdw blurRad="317500" sx="98000" sy="98000" algn="ctr" rotWithShape="0">
              <a:srgbClr val="110939">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Calibri"/>
            </a:endParaRPr>
          </a:p>
        </p:txBody>
      </p:sp>
      <p:cxnSp>
        <p:nvCxnSpPr>
          <p:cNvPr id="76" name="Straight Connector 75">
            <a:extLst>
              <a:ext uri="{FF2B5EF4-FFF2-40B4-BE49-F238E27FC236}">
                <a16:creationId xmlns:a16="http://schemas.microsoft.com/office/drawing/2014/main" id="{A5619116-2C68-1D6A-BE1D-538D46B8CEB2}"/>
              </a:ext>
            </a:extLst>
          </p:cNvPr>
          <p:cNvCxnSpPr/>
          <p:nvPr/>
        </p:nvCxnSpPr>
        <p:spPr>
          <a:xfrm>
            <a:off x="583185" y="1618884"/>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16D166-64EA-C9E8-EF01-B42D2BF42273}"/>
              </a:ext>
            </a:extLst>
          </p:cNvPr>
          <p:cNvCxnSpPr>
            <a:cxnSpLocks/>
          </p:cNvCxnSpPr>
          <p:nvPr/>
        </p:nvCxnSpPr>
        <p:spPr>
          <a:xfrm>
            <a:off x="7734277" y="4101386"/>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5BF0767C-4BF3-5620-1D09-950BE139B823}"/>
              </a:ext>
            </a:extLst>
          </p:cNvPr>
          <p:cNvSpPr/>
          <p:nvPr/>
        </p:nvSpPr>
        <p:spPr>
          <a:xfrm>
            <a:off x="5835995" y="8149234"/>
            <a:ext cx="4893437" cy="3797193"/>
          </a:xfrm>
          <a:prstGeom prst="rect">
            <a:avLst/>
          </a:prstGeom>
        </p:spPr>
        <p:txBody>
          <a:bodyPr wrap="square">
            <a:spAutoFit/>
          </a:bodyPr>
          <a:lstStyle/>
          <a:p>
            <a:pPr algn="justLow" rtl="1">
              <a:lnSpc>
                <a:spcPct val="150000"/>
              </a:lnSpc>
            </a:pPr>
            <a:r>
              <a:rPr lang="ar-SA" kern="100" dirty="0">
                <a:solidFill>
                  <a:schemeClr val="bg1"/>
                </a:solidFill>
                <a:latin typeface="Times New Roman" panose="02020603050405020304" pitchFamily="18" charset="0"/>
                <a:ea typeface="Aptos" panose="020B0004020202020204" pitchFamily="34" charset="0"/>
                <a:cs typeface="GE SS Two Light" panose="020A0503020102020204" pitchFamily="18" charset="-78"/>
              </a:rPr>
              <a:t>برنامج سمتي لتمكين القيادات المجتمعية ينطلق من احتياجات المستفيدين ومعرفة نقاط القوة لديهم، وتحديد الرؤية الشخصية في مجالاتهم المؤثرة في المجتمع، وإعداد الخطط القيادية وتحكيمها، ثم تأهيل المستفيدين في الكفايات المشتركة للتأهيل الشخصي والقيادي وكفايات التأثير المجتمعي، لنصل إلى قيادات يمتلكون مشاريع مجتمعية مؤثرة، وينتقلون من دائرة التميز الشخصي إلى الإنتاجية والقيادة المجتمعية.</a:t>
            </a:r>
            <a:endParaRPr lang="en-SA" kern="100" dirty="0">
              <a:solidFill>
                <a:schemeClr val="bg1"/>
              </a:solidFill>
              <a:latin typeface="Times New Roman" panose="02020603050405020304" pitchFamily="18" charset="0"/>
              <a:ea typeface="Aptos" panose="020B0004020202020204" pitchFamily="34" charset="0"/>
              <a:cs typeface="Traditional Arabic" pitchFamily="2" charset="-78"/>
            </a:endParaRPr>
          </a:p>
        </p:txBody>
      </p:sp>
      <p:sp>
        <p:nvSpPr>
          <p:cNvPr id="84" name="Title 1">
            <a:extLst>
              <a:ext uri="{FF2B5EF4-FFF2-40B4-BE49-F238E27FC236}">
                <a16:creationId xmlns:a16="http://schemas.microsoft.com/office/drawing/2014/main" id="{C509DA09-ABAB-4F4D-8EA6-7541440D8E8F}"/>
              </a:ext>
            </a:extLst>
          </p:cNvPr>
          <p:cNvSpPr txBox="1">
            <a:spLocks/>
          </p:cNvSpPr>
          <p:nvPr/>
        </p:nvSpPr>
        <p:spPr>
          <a:xfrm>
            <a:off x="5745803" y="7014380"/>
            <a:ext cx="5076736" cy="738726"/>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ctr"/>
            <a:r>
              <a:rPr lang="ar-SA" sz="3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برنـامج سمتــي</a:t>
            </a:r>
            <a:endParaRPr lang="en-GB" sz="2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5" name="Rectangle 84">
            <a:extLst>
              <a:ext uri="{FF2B5EF4-FFF2-40B4-BE49-F238E27FC236}">
                <a16:creationId xmlns:a16="http://schemas.microsoft.com/office/drawing/2014/main" id="{79CBF743-0269-0942-A218-65A8D3285318}"/>
              </a:ext>
            </a:extLst>
          </p:cNvPr>
          <p:cNvSpPr/>
          <p:nvPr/>
        </p:nvSpPr>
        <p:spPr>
          <a:xfrm>
            <a:off x="5835995" y="7768662"/>
            <a:ext cx="4896352" cy="421654"/>
          </a:xfrm>
          <a:prstGeom prst="rect">
            <a:avLst/>
          </a:prstGeom>
        </p:spPr>
        <p:txBody>
          <a:bodyPr wrap="square">
            <a:spAutoFit/>
          </a:bodyPr>
          <a:lstStyle/>
          <a:p>
            <a:pPr algn="ctr">
              <a:lnSpc>
                <a:spcPct val="107000"/>
              </a:lnSpc>
              <a:spcAft>
                <a:spcPts val="800"/>
              </a:spcAft>
            </a:pPr>
            <a:r>
              <a:rPr lang="ar-SA" sz="2000" kern="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t>لتمكين القيادات المجتمعية</a:t>
            </a:r>
            <a:endParaRPr lang="en-GB" sz="2000" kern="10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 name="object 8">
            <a:extLst>
              <a:ext uri="{FF2B5EF4-FFF2-40B4-BE49-F238E27FC236}">
                <a16:creationId xmlns:a16="http://schemas.microsoft.com/office/drawing/2014/main" id="{27AEE294-9CD2-463B-A122-F688D5FF94DA}"/>
              </a:ext>
            </a:extLst>
          </p:cNvPr>
          <p:cNvSpPr txBox="1">
            <a:spLocks/>
          </p:cNvSpPr>
          <p:nvPr/>
        </p:nvSpPr>
        <p:spPr>
          <a:xfrm>
            <a:off x="7734278" y="3311999"/>
            <a:ext cx="2563739"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برنامج بوصلة الطاقات</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9" name="Picture 8" descr="A black and white logo&#10;&#10;Description automatically generated">
            <a:extLst>
              <a:ext uri="{FF2B5EF4-FFF2-40B4-BE49-F238E27FC236}">
                <a16:creationId xmlns:a16="http://schemas.microsoft.com/office/drawing/2014/main" id="{03C8F826-DC9E-CCCF-0585-E839091FBC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4501" y="5689992"/>
            <a:ext cx="1966224" cy="973055"/>
          </a:xfrm>
          <a:prstGeom prst="rect">
            <a:avLst/>
          </a:prstGeom>
        </p:spPr>
      </p:pic>
      <p:pic>
        <p:nvPicPr>
          <p:cNvPr id="4" name="صورة 3" descr="صورة تحتوي على طعام, علامة, رسم&#10;&#10;تم إنشاء الوصف تلقائياً">
            <a:extLst>
              <a:ext uri="{FF2B5EF4-FFF2-40B4-BE49-F238E27FC236}">
                <a16:creationId xmlns:a16="http://schemas.microsoft.com/office/drawing/2014/main" id="{45008EDD-A46E-8BFD-F1FA-B94B7CFFA32F}"/>
              </a:ext>
            </a:extLst>
          </p:cNvPr>
          <p:cNvPicPr>
            <a:picLocks noChangeAspect="1"/>
          </p:cNvPicPr>
          <p:nvPr/>
        </p:nvPicPr>
        <p:blipFill>
          <a:blip r:embed="rId5">
            <a:biLevel thresh="25000"/>
          </a:blip>
          <a:stretch>
            <a:fillRect/>
          </a:stretch>
        </p:blipFill>
        <p:spPr>
          <a:xfrm>
            <a:off x="10540835" y="6007094"/>
            <a:ext cx="1313236" cy="572158"/>
          </a:xfrm>
          <a:prstGeom prst="rect">
            <a:avLst/>
          </a:prstGeom>
        </p:spPr>
      </p:pic>
      <p:sp>
        <p:nvSpPr>
          <p:cNvPr id="2" name="object 8">
            <a:extLst>
              <a:ext uri="{FF2B5EF4-FFF2-40B4-BE49-F238E27FC236}">
                <a16:creationId xmlns:a16="http://schemas.microsoft.com/office/drawing/2014/main" id="{04C0FCB6-1E5B-E449-792E-F6E5F0ADD4D7}"/>
              </a:ext>
            </a:extLst>
          </p:cNvPr>
          <p:cNvSpPr txBox="1">
            <a:spLocks/>
          </p:cNvSpPr>
          <p:nvPr/>
        </p:nvSpPr>
        <p:spPr>
          <a:xfrm>
            <a:off x="7460976" y="4698314"/>
            <a:ext cx="4267201" cy="702754"/>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ctr">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اسم المشاركـ/ـة:</a:t>
            </a:r>
          </a:p>
          <a:p>
            <a:pPr marL="12697" algn="ctr">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 غلا حسين نزال العنزي</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1395610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0" decel="10000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10" fill="hold"/>
                                        <p:tgtEl>
                                          <p:spTgt spid="73"/>
                                        </p:tgtEl>
                                        <p:attrNameLst>
                                          <p:attrName>ppt_w</p:attrName>
                                        </p:attrNameLst>
                                      </p:cBhvr>
                                      <p:tavLst>
                                        <p:tav tm="0">
                                          <p:val>
                                            <p:fltVal val="0"/>
                                          </p:val>
                                        </p:tav>
                                        <p:tav tm="100000">
                                          <p:val>
                                            <p:strVal val="#ppt_w"/>
                                          </p:val>
                                        </p:tav>
                                      </p:tavLst>
                                    </p:anim>
                                    <p:anim calcmode="lin" valueType="num">
                                      <p:cBhvr>
                                        <p:cTn id="8" dur="10" fill="hold"/>
                                        <p:tgtEl>
                                          <p:spTgt spid="73"/>
                                        </p:tgtEl>
                                        <p:attrNameLst>
                                          <p:attrName>ppt_h</p:attrName>
                                        </p:attrNameLst>
                                      </p:cBhvr>
                                      <p:tavLst>
                                        <p:tav tm="0">
                                          <p:val>
                                            <p:fltVal val="0"/>
                                          </p:val>
                                        </p:tav>
                                        <p:tav tm="100000">
                                          <p:val>
                                            <p:strVal val="#ppt_h"/>
                                          </p:val>
                                        </p:tav>
                                      </p:tavLst>
                                    </p:anim>
                                    <p:anim calcmode="lin" valueType="num">
                                      <p:cBhvr>
                                        <p:cTn id="9" dur="10" fill="hold"/>
                                        <p:tgtEl>
                                          <p:spTgt spid="73"/>
                                        </p:tgtEl>
                                        <p:attrNameLst>
                                          <p:attrName>style.rotation</p:attrName>
                                        </p:attrNameLst>
                                      </p:cBhvr>
                                      <p:tavLst>
                                        <p:tav tm="0">
                                          <p:val>
                                            <p:fltVal val="360"/>
                                          </p:val>
                                        </p:tav>
                                        <p:tav tm="100000">
                                          <p:val>
                                            <p:fltVal val="0"/>
                                          </p:val>
                                        </p:tav>
                                      </p:tavLst>
                                    </p:anim>
                                    <p:animEffect transition="in" filter="fade">
                                      <p:cBhvr>
                                        <p:cTn id="10" dur="10"/>
                                        <p:tgtEl>
                                          <p:spTgt spid="73"/>
                                        </p:tgtEl>
                                      </p:cBhvr>
                                    </p:animEffect>
                                  </p:childTnLst>
                                </p:cTn>
                              </p:par>
                              <p:par>
                                <p:cTn id="11" presetID="6" presetClass="emph" presetSubtype="0" repeatCount="indefinite" accel="46000" decel="54000" autoRev="1" fill="hold" grpId="1" nodeType="withEffect">
                                  <p:stCondLst>
                                    <p:cond delay="0"/>
                                  </p:stCondLst>
                                  <p:childTnLst>
                                    <p:animScale>
                                      <p:cBhvr>
                                        <p:cTn id="12" dur="2300" fill="hold"/>
                                        <p:tgtEl>
                                          <p:spTgt spid="7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EE7C6-D4B3-AA1A-D6FB-E39EE7CAE800}"/>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00E0FA50-62AE-BBBC-2DA1-210BC8E5A92C}"/>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Title 1">
            <a:extLst>
              <a:ext uri="{FF2B5EF4-FFF2-40B4-BE49-F238E27FC236}">
                <a16:creationId xmlns:a16="http://schemas.microsoft.com/office/drawing/2014/main" id="{6DB0979B-46B2-E068-1983-F8303F098342}"/>
              </a:ext>
            </a:extLst>
          </p:cNvPr>
          <p:cNvSpPr txBox="1">
            <a:spLocks/>
          </p:cNvSpPr>
          <p:nvPr/>
        </p:nvSpPr>
        <p:spPr>
          <a:xfrm>
            <a:off x="6096000" y="1249213"/>
            <a:ext cx="4632766" cy="937942"/>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r"/>
            <a:r>
              <a:rPr lang="ar-SA" sz="3299"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rPr>
              <a:t>تطوير نقاط القوة</a:t>
            </a:r>
            <a:endParaRPr lang="en-GB" sz="2400"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مستطيل 1">
            <a:extLst>
              <a:ext uri="{FF2B5EF4-FFF2-40B4-BE49-F238E27FC236}">
                <a16:creationId xmlns:a16="http://schemas.microsoft.com/office/drawing/2014/main" id="{40E1018F-B91B-E427-FAB9-F3D4D13ABE48}"/>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5" name="جدول 4">
            <a:extLst>
              <a:ext uri="{FF2B5EF4-FFF2-40B4-BE49-F238E27FC236}">
                <a16:creationId xmlns:a16="http://schemas.microsoft.com/office/drawing/2014/main" id="{97548815-7D69-A670-BA96-AA160FD0A43C}"/>
              </a:ext>
            </a:extLst>
          </p:cNvPr>
          <p:cNvGraphicFramePr>
            <a:graphicFrameLocks noGrp="1"/>
          </p:cNvGraphicFramePr>
          <p:nvPr>
            <p:extLst>
              <p:ext uri="{D42A27DB-BD31-4B8C-83A1-F6EECF244321}">
                <p14:modId xmlns:p14="http://schemas.microsoft.com/office/powerpoint/2010/main" val="3558780738"/>
              </p:ext>
            </p:extLst>
          </p:nvPr>
        </p:nvGraphicFramePr>
        <p:xfrm>
          <a:off x="240601" y="366890"/>
          <a:ext cx="11647190" cy="6124223"/>
        </p:xfrm>
        <a:graphic>
          <a:graphicData uri="http://schemas.openxmlformats.org/drawingml/2006/table">
            <a:tbl>
              <a:tblPr firstRow="1" bandRow="1">
                <a:tableStyleId>{5C22544A-7EE6-4342-B048-85BDC9FD1C3A}</a:tableStyleId>
              </a:tblPr>
              <a:tblGrid>
                <a:gridCol w="3375600">
                  <a:extLst>
                    <a:ext uri="{9D8B030D-6E8A-4147-A177-3AD203B41FA5}">
                      <a16:colId xmlns:a16="http://schemas.microsoft.com/office/drawing/2014/main" val="872527830"/>
                    </a:ext>
                  </a:extLst>
                </a:gridCol>
                <a:gridCol w="6570887">
                  <a:extLst>
                    <a:ext uri="{9D8B030D-6E8A-4147-A177-3AD203B41FA5}">
                      <a16:colId xmlns:a16="http://schemas.microsoft.com/office/drawing/2014/main" val="1275849387"/>
                    </a:ext>
                  </a:extLst>
                </a:gridCol>
                <a:gridCol w="1700703">
                  <a:extLst>
                    <a:ext uri="{9D8B030D-6E8A-4147-A177-3AD203B41FA5}">
                      <a16:colId xmlns:a16="http://schemas.microsoft.com/office/drawing/2014/main" val="3517509203"/>
                    </a:ext>
                  </a:extLst>
                </a:gridCol>
              </a:tblGrid>
              <a:tr h="843212">
                <a:tc>
                  <a:txBody>
                    <a:bodyPr/>
                    <a:lstStyle/>
                    <a:p>
                      <a:pPr algn="ctr"/>
                      <a:r>
                        <a:rPr lang="ar-SA" sz="18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إجراءات تنفيذية، ووسائل وأدوات</a:t>
                      </a:r>
                    </a:p>
                  </a:txBody>
                  <a:tcPr marL="42198" marR="42198" marT="21099" marB="21099" anchor="ctr">
                    <a:solidFill>
                      <a:srgbClr val="A434FF"/>
                    </a:solidFill>
                  </a:tcPr>
                </a:tc>
                <a:tc>
                  <a:txBody>
                    <a:bodyPr/>
                    <a:lstStyle/>
                    <a:p>
                      <a:pPr algn="ctr"/>
                      <a:r>
                        <a:rPr lang="ar-SA" sz="16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الأهداف التطويرية</a:t>
                      </a:r>
                    </a:p>
                  </a:txBody>
                  <a:tcPr marL="42198" marR="42198" marT="21099" marB="21099" anchor="ctr">
                    <a:solidFill>
                      <a:srgbClr val="A434FF"/>
                    </a:solidFill>
                  </a:tcPr>
                </a:tc>
                <a:tc>
                  <a:txBody>
                    <a:bodyPr/>
                    <a:lstStyle/>
                    <a:p>
                      <a:pPr algn="ctr"/>
                      <a:r>
                        <a:rPr lang="ar-SA" sz="20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السمات</a:t>
                      </a:r>
                      <a:endParaRPr lang="ar-SA" sz="12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solidFill>
                      <a:srgbClr val="A434FF"/>
                    </a:solidFill>
                  </a:tcPr>
                </a:tc>
                <a:extLst>
                  <a:ext uri="{0D108BD9-81ED-4DB2-BD59-A6C34878D82A}">
                    <a16:rowId xmlns:a16="http://schemas.microsoft.com/office/drawing/2014/main" val="385413161"/>
                  </a:ext>
                </a:extLst>
              </a:tr>
              <a:tr h="1095821">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سجّل الإجراءات التنفيذية، ووسائل وأدوات تحقيقها</a:t>
                      </a:r>
                      <a:b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b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(قراءة، دورات، تأمل، خبراء...؛ لتحقيق أهدافك التكتيكية)</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أهداف تطويرية خلال أربعة أشهر لتحقيق النمو والتطوير في 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748614840"/>
                  </a:ext>
                </a:extLst>
              </a:tr>
              <a:tr h="837038">
                <a:tc>
                  <a:txBody>
                    <a:bodyPr/>
                    <a:lstStyle/>
                    <a:p>
                      <a:pPr marL="0" marR="0" lvl="0" indent="0" algn="ctr" defTabSz="914400" rtl="1" eaLnBrk="1" fontAlgn="auto" latinLnBrk="0" hangingPunct="1">
                        <a:lnSpc>
                          <a:spcPct val="100000"/>
                        </a:lnSpc>
                        <a:spcBef>
                          <a:spcPts val="0"/>
                        </a:spcBef>
                        <a:spcAft>
                          <a:spcPts val="1000"/>
                        </a:spcAft>
                        <a:buClrTx/>
                        <a:buSzTx/>
                        <a:buFontTx/>
                        <a:buNone/>
                        <a:tabLst/>
                        <a:defRPr/>
                      </a:pPr>
                      <a:r>
                        <a:rPr lang="ar-AE" sz="1300" b="0" i="0" dirty="0">
                          <a:effectLst/>
                          <a:latin typeface="UICTFontTextStyleBody"/>
                        </a:rPr>
                        <a:t>الاشتراك في دورة تدريبية عن مهارات التحليل النقدي واتخاذ القرار.</a:t>
                      </a:r>
                      <a:endParaRPr lang="ar-AE" sz="1300" dirty="0">
                        <a:effectLst/>
                        <a:latin typeface=".AppleSystemUIFon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AE" sz="1400" b="0" i="0" dirty="0">
                          <a:effectLst/>
                          <a:latin typeface="UICTFontTextStyleBody"/>
                        </a:rPr>
                        <a:t>1. </a:t>
                      </a:r>
                      <a:r>
                        <a:rPr lang="ar-AE" sz="1400" b="1" i="0" dirty="0">
                          <a:effectLst/>
                          <a:latin typeface="UICTFontTextStyleEmphasizedBody"/>
                        </a:rPr>
                        <a:t>تعزيز مهارة التحليل النقدي</a:t>
                      </a:r>
                      <a:r>
                        <a:rPr lang="ar-AE" sz="1400" b="0" i="0" dirty="0">
                          <a:effectLst/>
                          <a:latin typeface="UICTFontTextStyleBody"/>
                        </a:rPr>
                        <a:t> من خلال تطبيق طرق تحليل جديدة على المشكلات التي أواجهها في العمل أو الدراسة.</a:t>
                      </a:r>
                      <a:endParaRPr lang="ar-AE" sz="1400" dirty="0">
                        <a:effectLst/>
                        <a:latin typeface=".AppleSystemUIFon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dirty="0"/>
                        <a:t>1. التفكير التحليلي (</a:t>
                      </a:r>
                      <a:r>
                        <a:rPr lang="en-US" sz="1200" dirty="0"/>
                        <a:t>(Analytical</a:t>
                      </a: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014909"/>
                  </a:ext>
                </a:extLst>
              </a:tr>
              <a:tr h="837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AE" sz="1200" b="0" i="0" dirty="0">
                          <a:effectLst/>
                          <a:latin typeface="UICTFontTextStyleBody"/>
                        </a:rPr>
                        <a:t>حضور ورش عمل حول إدارة الفرق والتعامل مع الشخصيات المختلفة.</a:t>
                      </a:r>
                      <a:endParaRPr lang="ar-AE" sz="1200" dirty="0">
                        <a:effectLst/>
                        <a:latin typeface=".AppleSystemUIFon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i="0" dirty="0">
                          <a:effectLst/>
                          <a:latin typeface="UICTFontTextStyleBody"/>
                        </a:rPr>
                        <a:t> </a:t>
                      </a:r>
                      <a:r>
                        <a:rPr lang="en-US" sz="1400" b="0" i="0" dirty="0">
                          <a:effectLst/>
                          <a:latin typeface="UICTFontTextStyleBody"/>
                        </a:rPr>
                        <a:t>2 </a:t>
                      </a:r>
                      <a:r>
                        <a:rPr lang="ar-AE" sz="1400" b="0" i="0" dirty="0">
                          <a:effectLst/>
                          <a:latin typeface="UICTFontTextStyleBody"/>
                        </a:rPr>
                        <a:t>. </a:t>
                      </a:r>
                      <a:r>
                        <a:rPr lang="ar-AE" sz="1300" b="1" i="0" dirty="0">
                          <a:effectLst/>
                          <a:latin typeface="UICTFontTextStyleEmphasizedBody"/>
                        </a:rPr>
                        <a:t>تحسين القدرة على فهم الأفراد</a:t>
                      </a:r>
                      <a:r>
                        <a:rPr lang="ar-AE" sz="1300" b="0" i="0" dirty="0">
                          <a:effectLst/>
                          <a:latin typeface="UICTFontTextStyleBody"/>
                        </a:rPr>
                        <a:t> عن طريق ملاحظة أنماط شخصيات من حولي والتفاعل معهم بناءً على نقاط قوتهم الفريدة.</a:t>
                      </a:r>
                      <a:r>
                        <a:rPr lang="ar-SA" sz="1300" b="0" i="0" dirty="0">
                          <a:effectLst/>
                          <a:latin typeface="UICTFontTextStyleBody"/>
                        </a:rPr>
                        <a:t> </a:t>
                      </a:r>
                      <a:endParaRPr lang="ar-AE" sz="1300" dirty="0">
                        <a:effectLst/>
                        <a:latin typeface=".AppleSystemUIFon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dirty="0"/>
                        <a:t>2. التمييز الفرد</a:t>
                      </a:r>
                      <a:r>
                        <a:rPr lang="ar-SA" sz="1200" dirty="0"/>
                        <a:t>ي </a:t>
                      </a:r>
                      <a:r>
                        <a:rPr lang="en-US" sz="1200" dirty="0"/>
                        <a:t> (Individualization)</a:t>
                      </a: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45493"/>
                  </a:ext>
                </a:extLst>
              </a:tr>
              <a:tr h="837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AE" sz="1000" b="0" i="0" dirty="0">
                          <a:effectLst/>
                          <a:latin typeface="UICTFontTextStyleBody"/>
                        </a:rPr>
                        <a:t>تخصيص 30 دقيقة يوميًا لقراءة مقالات أو كتب تثري معرفتي في مجالات جديدة.</a:t>
                      </a:r>
                      <a:endParaRPr lang="ar-AE" sz="1000" dirty="0">
                        <a:effectLst/>
                        <a:latin typeface=".AppleSystemUIFon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AE" sz="1400" b="0" i="0" dirty="0">
                          <a:effectLst/>
                          <a:latin typeface="UICTFontTextStyleBody"/>
                        </a:rPr>
                        <a:t>3. </a:t>
                      </a:r>
                      <a:r>
                        <a:rPr lang="ar-AE" sz="1400" b="1" i="0" dirty="0">
                          <a:effectLst/>
                          <a:latin typeface="UICTFontTextStyleEmphasizedBody"/>
                        </a:rPr>
                        <a:t>توسيع قاعدة المعرفة</a:t>
                      </a:r>
                      <a:r>
                        <a:rPr lang="ar-AE" sz="1400" b="0" i="0" dirty="0">
                          <a:effectLst/>
                          <a:latin typeface="UICTFontTextStyleBody"/>
                        </a:rPr>
                        <a:t> عبر قراءة كتب جديدة في مجالات متنوعة وتجميع المعلومات المهمة لاستخدامها في المستقبل.</a:t>
                      </a:r>
                      <a:endParaRPr lang="ar-AE" sz="1400" dirty="0">
                        <a:effectLst/>
                        <a:latin typeface=".AppleSystemUIFon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AE" sz="1200" b="0" i="0" dirty="0">
                          <a:effectLst/>
                          <a:latin typeface="UICTFontTextStyleBody"/>
                        </a:rPr>
                        <a:t>3. المدخلا</a:t>
                      </a:r>
                      <a:r>
                        <a:rPr lang="ar-SA" sz="1200" b="0" i="0" dirty="0">
                          <a:effectLst/>
                          <a:latin typeface="UICTFontTextStyleBody"/>
                        </a:rPr>
                        <a:t>ت</a:t>
                      </a:r>
                      <a:r>
                        <a:rPr lang="en-US" sz="1200" b="0" i="0" dirty="0">
                          <a:effectLst/>
                          <a:latin typeface="UICTFontTextStyleBody"/>
                        </a:rPr>
                        <a:t>  ( Input ) </a:t>
                      </a:r>
                      <a:endParaRPr lang="en-US" sz="1200" dirty="0">
                        <a:effectLst/>
                        <a:latin typeface=".AppleSystemUIFont"/>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1522220"/>
                  </a:ext>
                </a:extLst>
              </a:tr>
              <a:tr h="837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AE" sz="900" b="0" i="0" dirty="0">
                          <a:effectLst/>
                          <a:latin typeface="UICTFontTextStyleBody"/>
                        </a:rPr>
                        <a:t>تجربة استخدام تطبيقات تنظيم المهام مث</a:t>
                      </a:r>
                      <a:r>
                        <a:rPr lang="ar-SA" sz="900" b="0" i="0" dirty="0">
                          <a:effectLst/>
                          <a:latin typeface="UICTFontTextStyleBody"/>
                        </a:rPr>
                        <a:t>ل</a:t>
                      </a:r>
                      <a:r>
                        <a:rPr lang="ar-AE" sz="900" b="0" i="0" dirty="0">
                          <a:effectLst/>
                          <a:latin typeface="UICTFontTextStyleBody"/>
                        </a:rPr>
                        <a:t> </a:t>
                      </a:r>
                      <a:r>
                        <a:rPr lang="ar-SA" sz="900" b="0" i="0" dirty="0">
                          <a:effectLst/>
                          <a:latin typeface="UICTFontTextStyleBody"/>
                        </a:rPr>
                        <a:t>: </a:t>
                      </a:r>
                      <a:r>
                        <a:rPr lang="en-US" sz="900" b="0" i="0" dirty="0" err="1">
                          <a:effectLst/>
                          <a:latin typeface="UICTFontTextStyleBody"/>
                        </a:rPr>
                        <a:t>Trello</a:t>
                      </a:r>
                      <a:r>
                        <a:rPr lang="ar-SA" sz="900" b="0" i="0" dirty="0">
                          <a:effectLst/>
                          <a:latin typeface="UICTFontTextStyleBody"/>
                        </a:rPr>
                        <a:t> / </a:t>
                      </a:r>
                      <a:r>
                        <a:rPr lang="en-US" sz="900" b="0" i="0" dirty="0">
                          <a:effectLst/>
                          <a:latin typeface="UICTFontTextStyleBody"/>
                        </a:rPr>
                        <a:t>Notion</a:t>
                      </a:r>
                      <a:r>
                        <a:rPr lang="ar-SA" sz="900" b="0" i="0" dirty="0">
                          <a:effectLst/>
                          <a:latin typeface="UICTFontTextStyleBody"/>
                        </a:rPr>
                        <a:t> </a:t>
                      </a:r>
                      <a:r>
                        <a:rPr lang="ar-AE" sz="900" b="0" i="0" dirty="0">
                          <a:effectLst/>
                          <a:latin typeface="UICTFontTextStyleBody"/>
                        </a:rPr>
                        <a:t>لتسهيل ترتيب الأولويات.</a:t>
                      </a:r>
                      <a:endParaRPr lang="ar-AE" sz="900" dirty="0">
                        <a:effectLst/>
                        <a:latin typeface=".AppleSystemUIFon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AE" sz="1400" b="0" i="0" dirty="0">
                          <a:effectLst/>
                          <a:latin typeface="UICTFontTextStyleBody"/>
                        </a:rPr>
                        <a:t>4. </a:t>
                      </a:r>
                      <a:r>
                        <a:rPr lang="ar-AE" sz="1400" b="1" i="0" dirty="0">
                          <a:effectLst/>
                          <a:latin typeface="UICTFontTextStyleEmphasizedBody"/>
                        </a:rPr>
                        <a:t>تنظيم المهام والموارد بفعالية أكبر</a:t>
                      </a:r>
                      <a:r>
                        <a:rPr lang="ar-AE" sz="1400" b="0" i="0" dirty="0">
                          <a:effectLst/>
                          <a:latin typeface="UICTFontTextStyleBody"/>
                        </a:rPr>
                        <a:t> من خلال تجربة أدوات إدارة المشاريع ووضع خطط أكثر كفاءة لتحقيق الأهداف.</a:t>
                      </a:r>
                      <a:endParaRPr lang="ar-AE" sz="1400" dirty="0">
                        <a:effectLst/>
                        <a:latin typeface=".AppleSystemUIFon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AE" sz="1200" b="0" i="0" dirty="0">
                          <a:effectLst/>
                          <a:latin typeface="UICTFontTextStyleBody"/>
                        </a:rPr>
                        <a:t>4. المنظم (</a:t>
                      </a:r>
                      <a:r>
                        <a:rPr lang="en-US" sz="1200" b="0" i="0" dirty="0">
                          <a:effectLst/>
                          <a:latin typeface="UICTFontTextStyleBody"/>
                        </a:rPr>
                        <a:t> (Arranger</a:t>
                      </a:r>
                      <a:endParaRPr lang="en-US" sz="1200" dirty="0">
                        <a:effectLst/>
                        <a:latin typeface=".AppleSystemUIFont"/>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9888667"/>
                  </a:ext>
                </a:extLst>
              </a:tr>
              <a:tr h="837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AE" sz="1000" b="0" i="0" dirty="0">
                          <a:effectLst/>
                          <a:latin typeface="UICTFontTextStyleBody"/>
                        </a:rPr>
                        <a:t>كتابة يوميات وتأملات يومية لتحليل الأفكار والتجارب والاستفادة منها في المستقبل.</a:t>
                      </a:r>
                      <a:endParaRPr lang="ar-AE" sz="1000" dirty="0">
                        <a:effectLst/>
                        <a:latin typeface=".AppleSystemUIFon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AE" sz="1400" b="0" i="0" dirty="0">
                          <a:effectLst/>
                          <a:latin typeface="UICTFontTextStyleBody"/>
                        </a:rPr>
                        <a:t>5. </a:t>
                      </a:r>
                      <a:r>
                        <a:rPr lang="ar-AE" sz="1400" b="1" i="0" dirty="0">
                          <a:effectLst/>
                          <a:latin typeface="UICTFontTextStyleEmphasizedBody"/>
                        </a:rPr>
                        <a:t>التفكير بعمق في الموضوعات المهمة</a:t>
                      </a:r>
                      <a:r>
                        <a:rPr lang="ar-AE" sz="1400" b="0" i="0" dirty="0">
                          <a:effectLst/>
                          <a:latin typeface="UICTFontTextStyleBody"/>
                        </a:rPr>
                        <a:t> عبر تخصيص وقت يومي للتأمل الذهني وكتابة الأفكار والملاحظات.</a:t>
                      </a:r>
                      <a:endParaRPr lang="ar-AE" sz="1400" dirty="0">
                        <a:effectLst/>
                        <a:latin typeface=".AppleSystemUIFon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AE" sz="1100" b="0" i="0" dirty="0">
                          <a:effectLst/>
                          <a:latin typeface="UICTFontTextStyleBody"/>
                        </a:rPr>
                        <a:t>5. </a:t>
                      </a:r>
                      <a:r>
                        <a:rPr lang="ar-AE" sz="1000" b="0" i="0" dirty="0">
                          <a:effectLst/>
                          <a:latin typeface="UICTFontTextStyleBody"/>
                        </a:rPr>
                        <a:t>التفكير العمي</a:t>
                      </a:r>
                      <a:r>
                        <a:rPr lang="ar-SA" sz="1000" b="0" i="0" dirty="0">
                          <a:effectLst/>
                          <a:latin typeface="UICTFontTextStyleBody"/>
                        </a:rPr>
                        <a:t>ق</a:t>
                      </a:r>
                      <a:r>
                        <a:rPr lang="ar-AE" sz="1000" b="0" i="0" dirty="0">
                          <a:effectLst/>
                          <a:latin typeface="UICTFontTextStyleBody"/>
                        </a:rPr>
                        <a:t> (</a:t>
                      </a:r>
                      <a:r>
                        <a:rPr lang="en-US" sz="1000" b="0" i="0" dirty="0">
                          <a:effectLst/>
                          <a:latin typeface="UICTFontTextStyleBody"/>
                        </a:rPr>
                        <a:t>Intellection</a:t>
                      </a:r>
                      <a:r>
                        <a:rPr lang="ar-SA" sz="1000" b="0" i="0" dirty="0">
                          <a:effectLst/>
                          <a:latin typeface="UICTFontTextStyleBody"/>
                        </a:rPr>
                        <a:t> </a:t>
                      </a:r>
                      <a:r>
                        <a:rPr lang="en-US" sz="1000" b="0" i="0" dirty="0">
                          <a:effectLst/>
                          <a:latin typeface="UICTFontTextStyleBody"/>
                        </a:rPr>
                        <a:t>(</a:t>
                      </a:r>
                      <a:endParaRPr lang="en-US" sz="1000" dirty="0">
                        <a:effectLst/>
                        <a:latin typeface=".AppleSystemUIFont"/>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014937"/>
                  </a:ext>
                </a:extLst>
              </a:tr>
            </a:tbl>
          </a:graphicData>
        </a:graphic>
      </p:graphicFrame>
    </p:spTree>
    <p:extLst>
      <p:ext uri="{BB962C8B-B14F-4D97-AF65-F5344CB8AC3E}">
        <p14:creationId xmlns:p14="http://schemas.microsoft.com/office/powerpoint/2010/main" val="207489263"/>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85B8-E8B0-DF7F-67E2-41F6B11CE69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2F9D0C7A-9D3B-3A51-7A4A-1C7073EC1C1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مستطيل 1">
            <a:extLst>
              <a:ext uri="{FF2B5EF4-FFF2-40B4-BE49-F238E27FC236}">
                <a16:creationId xmlns:a16="http://schemas.microsoft.com/office/drawing/2014/main" id="{E9434EDE-2199-8F27-31E1-50205290CDC2}"/>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FA347EE2-61C5-49A1-7AE8-4C08086345AF}"/>
              </a:ext>
            </a:extLst>
          </p:cNvPr>
          <p:cNvGraphicFramePr>
            <a:graphicFrameLocks noGrp="1"/>
          </p:cNvGraphicFramePr>
          <p:nvPr>
            <p:extLst>
              <p:ext uri="{D42A27DB-BD31-4B8C-83A1-F6EECF244321}">
                <p14:modId xmlns:p14="http://schemas.microsoft.com/office/powerpoint/2010/main" val="1153765301"/>
              </p:ext>
            </p:extLst>
          </p:nvPr>
        </p:nvGraphicFramePr>
        <p:xfrm>
          <a:off x="240601" y="515168"/>
          <a:ext cx="11630651" cy="5740884"/>
        </p:xfrm>
        <a:graphic>
          <a:graphicData uri="http://schemas.openxmlformats.org/drawingml/2006/table">
            <a:tbl>
              <a:tblPr firstRow="1" bandRow="1">
                <a:tableStyleId>{5C22544A-7EE6-4342-B048-85BDC9FD1C3A}</a:tableStyleId>
              </a:tblPr>
              <a:tblGrid>
                <a:gridCol w="1549438">
                  <a:extLst>
                    <a:ext uri="{9D8B030D-6E8A-4147-A177-3AD203B41FA5}">
                      <a16:colId xmlns:a16="http://schemas.microsoft.com/office/drawing/2014/main" val="1549459106"/>
                    </a:ext>
                  </a:extLst>
                </a:gridCol>
                <a:gridCol w="1549438">
                  <a:extLst>
                    <a:ext uri="{9D8B030D-6E8A-4147-A177-3AD203B41FA5}">
                      <a16:colId xmlns:a16="http://schemas.microsoft.com/office/drawing/2014/main" val="4174486185"/>
                    </a:ext>
                  </a:extLst>
                </a:gridCol>
                <a:gridCol w="1549438">
                  <a:extLst>
                    <a:ext uri="{9D8B030D-6E8A-4147-A177-3AD203B41FA5}">
                      <a16:colId xmlns:a16="http://schemas.microsoft.com/office/drawing/2014/main" val="1194054848"/>
                    </a:ext>
                  </a:extLst>
                </a:gridCol>
                <a:gridCol w="3025142">
                  <a:extLst>
                    <a:ext uri="{9D8B030D-6E8A-4147-A177-3AD203B41FA5}">
                      <a16:colId xmlns:a16="http://schemas.microsoft.com/office/drawing/2014/main" val="4105006926"/>
                    </a:ext>
                  </a:extLst>
                </a:gridCol>
                <a:gridCol w="3957195">
                  <a:extLst>
                    <a:ext uri="{9D8B030D-6E8A-4147-A177-3AD203B41FA5}">
                      <a16:colId xmlns:a16="http://schemas.microsoft.com/office/drawing/2014/main" val="551543009"/>
                    </a:ext>
                  </a:extLst>
                </a:gridCol>
              </a:tblGrid>
              <a:tr h="83780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83780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1130339">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2934937">
                <a:tc>
                  <a:txBody>
                    <a:bodyPr/>
                    <a:lstStyle/>
                    <a:p>
                      <a:pPr marL="0" marR="0" lvl="0" indent="0" algn="ctr" defTabSz="914400" rtl="1" eaLnBrk="1" fontAlgn="auto" latinLnBrk="0" hangingPunct="1">
                        <a:lnSpc>
                          <a:spcPct val="100000"/>
                        </a:lnSpc>
                        <a:spcBef>
                          <a:spcPts val="0"/>
                        </a:spcBef>
                        <a:spcAft>
                          <a:spcPts val="1000"/>
                        </a:spcAft>
                        <a:buClrTx/>
                        <a:buSzTx/>
                        <a:buFontTx/>
                        <a:buNone/>
                        <a:tabLst/>
                        <a:defRPr/>
                      </a:pPr>
                      <a:r>
                        <a:rPr lang="ar-AE" sz="1800" b="0" i="0" dirty="0">
                          <a:effectLst/>
                          <a:latin typeface="UICTFontTextStyleBody"/>
                        </a:rPr>
                        <a:t>تقييم مدى تحسن مهارة التحليل من خلال مقارنة جودة القرارات التي تم اتخاذها قبل وبعد التدريب.</a:t>
                      </a:r>
                      <a:endParaRPr lang="ar-AE" sz="1800" dirty="0">
                        <a:effectLst/>
                        <a:latin typeface=".AppleSystemUIFon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AE" sz="1900" b="0" i="0" dirty="0">
                          <a:effectLst/>
                          <a:latin typeface="UICTFontTextStyleBody"/>
                        </a:rPr>
                        <a:t>بعد 3 أشهر من تطبيق الأدوات التحليلية في الحياة اليومية والعمل.</a:t>
                      </a:r>
                      <a:endParaRPr lang="ar-AE" sz="1900" dirty="0">
                        <a:effectLst/>
                        <a:latin typeface=".AppleSystemUIFon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AE" sz="1800" b="0" i="0" dirty="0">
                          <a:effectLst/>
                          <a:latin typeface="UICTFontTextStyleBody"/>
                        </a:rPr>
                        <a:t>البدء بقراءة كتب ومقالات عن التفكير التحليلي، وحضور دورات متخصصة.</a:t>
                      </a:r>
                      <a:endParaRPr lang="ar-AE" sz="1800" dirty="0">
                        <a:effectLst/>
                        <a:latin typeface=".AppleSystemUIFont"/>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AE" sz="1900" b="0" i="0" dirty="0">
                          <a:effectLst/>
                          <a:latin typeface="UICTFontTextStyleBody"/>
                        </a:rPr>
                        <a:t>تطوير مهارات التفكير النقدي وتحليل البيانات، واستخدام أدوات تحليلية لاتخاذ قرارات أكثر فاعلية.</a:t>
                      </a:r>
                      <a:endParaRPr lang="ar-AE" sz="1900" dirty="0">
                        <a:effectLst/>
                        <a:latin typeface=".AppleSystemUIFont"/>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1" eaLnBrk="1" fontAlgn="auto" latinLnBrk="0" hangingPunct="1">
                        <a:lnSpc>
                          <a:spcPct val="115000"/>
                        </a:lnSpc>
                        <a:spcBef>
                          <a:spcPts val="0"/>
                        </a:spcBef>
                        <a:spcAft>
                          <a:spcPts val="1000"/>
                        </a:spcAft>
                        <a:buClrTx/>
                        <a:buSzTx/>
                        <a:buFontTx/>
                        <a:buAutoNum type="arabicPeriod"/>
                        <a:tabLst/>
                        <a:defRPr/>
                      </a:pPr>
                      <a:endParaRPr lang="en-US" sz="1400" b="1" i="0" dirty="0">
                        <a:effectLst/>
                        <a:latin typeface="UICTFontTextStyleEmphasizedBody"/>
                      </a:endParaRPr>
                    </a:p>
                    <a:p>
                      <a:pPr marL="342900" marR="0" lvl="0" indent="-342900" algn="ctr" defTabSz="914400" rtl="1" eaLnBrk="1" fontAlgn="auto" latinLnBrk="0" hangingPunct="1">
                        <a:lnSpc>
                          <a:spcPct val="115000"/>
                        </a:lnSpc>
                        <a:spcBef>
                          <a:spcPts val="0"/>
                        </a:spcBef>
                        <a:spcAft>
                          <a:spcPts val="1000"/>
                        </a:spcAft>
                        <a:buClrTx/>
                        <a:buSzTx/>
                        <a:buFontTx/>
                        <a:buAutoNum type="arabicPeriod"/>
                        <a:tabLst/>
                        <a:defRPr/>
                      </a:pPr>
                      <a:endParaRPr lang="en-US" sz="1400" b="1" i="0" dirty="0">
                        <a:effectLst/>
                        <a:latin typeface="UICTFontTextStyleEmphasizedBody"/>
                      </a:endParaRPr>
                    </a:p>
                    <a:p>
                      <a:pPr marL="342900" marR="0" lvl="0" indent="-342900" algn="ctr" defTabSz="914400" rtl="1" eaLnBrk="1" fontAlgn="auto" latinLnBrk="0" hangingPunct="1">
                        <a:lnSpc>
                          <a:spcPct val="115000"/>
                        </a:lnSpc>
                        <a:spcBef>
                          <a:spcPts val="0"/>
                        </a:spcBef>
                        <a:spcAft>
                          <a:spcPts val="1000"/>
                        </a:spcAft>
                        <a:buClrTx/>
                        <a:buSzTx/>
                        <a:buFontTx/>
                        <a:buAutoNum type="arabicPeriod"/>
                        <a:tabLst/>
                        <a:defRPr/>
                      </a:pPr>
                      <a:r>
                        <a:rPr lang="ar-AE" sz="1400" b="1" i="0" dirty="0">
                          <a:effectLst/>
                          <a:latin typeface="UICTFontTextStyleEmphasizedBody"/>
                        </a:rPr>
                        <a:t>التفكير التحليلي (</a:t>
                      </a:r>
                      <a:r>
                        <a:rPr lang="en-US" sz="1400" b="1" i="0" dirty="0">
                          <a:effectLst/>
                          <a:latin typeface="UICTFontTextStyleEmphasizedBody"/>
                        </a:rPr>
                        <a:t>(Analytical</a:t>
                      </a:r>
                      <a:r>
                        <a:rPr lang="ar-SA" sz="1400" b="1" i="0" dirty="0">
                          <a:effectLst/>
                          <a:latin typeface="UICTFontTextStyleEmphasizedBody"/>
                        </a:rPr>
                        <a:t> </a:t>
                      </a:r>
                      <a:endParaRPr lang="en-US" sz="1400" dirty="0">
                        <a:effectLst/>
                        <a:latin typeface=".AppleSystemUIFont"/>
                      </a:endParaRPr>
                    </a:p>
                    <a:p>
                      <a:pPr marL="0" marR="0" lvl="0" indent="0" algn="ctr" defTabSz="914400" rtl="1" eaLnBrk="1" fontAlgn="auto" latinLnBrk="0" hangingPunct="1">
                        <a:lnSpc>
                          <a:spcPct val="115000"/>
                        </a:lnSpc>
                        <a:spcBef>
                          <a:spcPts val="0"/>
                        </a:spcBef>
                        <a:spcAft>
                          <a:spcPts val="1000"/>
                        </a:spcAft>
                        <a:buClrTx/>
                        <a:buSzTx/>
                        <a:buFontTx/>
                        <a:buNone/>
                        <a:tabLst/>
                        <a:defRPr/>
                      </a:pPr>
                      <a:r>
                        <a:rPr lang="ar-AE" sz="1400" b="0" i="0" dirty="0">
                          <a:effectLst/>
                          <a:latin typeface="UICTFontTextStyleBody"/>
                        </a:rPr>
                        <a:t>تحسين القدرة على تحليل المشكلات واتخاذ قرارات أكثر دقة بناءً</a:t>
                      </a:r>
                      <a:endParaRPr lang="en-US" sz="1400" b="0" i="0" dirty="0">
                        <a:effectLst/>
                        <a:latin typeface="UICTFontTextStyleBody"/>
                      </a:endParaRPr>
                    </a:p>
                    <a:p>
                      <a:pPr marL="0" marR="0" lvl="0" indent="0" algn="ctr" defTabSz="914400" rtl="1" eaLnBrk="1" fontAlgn="auto" latinLnBrk="0" hangingPunct="1">
                        <a:lnSpc>
                          <a:spcPct val="115000"/>
                        </a:lnSpc>
                        <a:spcBef>
                          <a:spcPts val="0"/>
                        </a:spcBef>
                        <a:spcAft>
                          <a:spcPts val="1000"/>
                        </a:spcAft>
                        <a:buClrTx/>
                        <a:buSzTx/>
                        <a:buFontTx/>
                        <a:buNone/>
                        <a:tabLst/>
                        <a:defRPr/>
                      </a:pPr>
                      <a:r>
                        <a:rPr lang="ar-AE" sz="1400" b="0" i="0" dirty="0">
                          <a:effectLst/>
                          <a:latin typeface="UICTFontTextStyleBody"/>
                        </a:rPr>
                        <a:t> على بيانات واضحة ومنطقية.</a:t>
                      </a:r>
                      <a:endParaRPr lang="en-US" sz="1400" b="0" i="0" dirty="0">
                        <a:effectLst/>
                        <a:latin typeface="UICTFontTextStyleBody"/>
                      </a:endParaRPr>
                    </a:p>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i="0" dirty="0">
                        <a:effectLst/>
                        <a:latin typeface="UICTFontTextStyleBody"/>
                      </a:endParaRPr>
                    </a:p>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i="0" dirty="0">
                        <a:effectLst/>
                        <a:latin typeface="UICTFontTextStyleBod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bl>
          </a:graphicData>
        </a:graphic>
      </p:graphicFrame>
    </p:spTree>
    <p:extLst>
      <p:ext uri="{BB962C8B-B14F-4D97-AF65-F5344CB8AC3E}">
        <p14:creationId xmlns:p14="http://schemas.microsoft.com/office/powerpoint/2010/main" val="3655218967"/>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85B8-E8B0-DF7F-67E2-41F6B11CE69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2F9D0C7A-9D3B-3A51-7A4A-1C7073EC1C1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مستطيل 1">
            <a:extLst>
              <a:ext uri="{FF2B5EF4-FFF2-40B4-BE49-F238E27FC236}">
                <a16:creationId xmlns:a16="http://schemas.microsoft.com/office/drawing/2014/main" id="{E9434EDE-2199-8F27-31E1-50205290CDC2}"/>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FA347EE2-61C5-49A1-7AE8-4C08086345AF}"/>
              </a:ext>
            </a:extLst>
          </p:cNvPr>
          <p:cNvGraphicFramePr>
            <a:graphicFrameLocks noGrp="1"/>
          </p:cNvGraphicFramePr>
          <p:nvPr>
            <p:extLst>
              <p:ext uri="{D42A27DB-BD31-4B8C-83A1-F6EECF244321}">
                <p14:modId xmlns:p14="http://schemas.microsoft.com/office/powerpoint/2010/main" val="2076988576"/>
              </p:ext>
            </p:extLst>
          </p:nvPr>
        </p:nvGraphicFramePr>
        <p:xfrm>
          <a:off x="240601" y="536221"/>
          <a:ext cx="11713894" cy="5659000"/>
        </p:xfrm>
        <a:graphic>
          <a:graphicData uri="http://schemas.openxmlformats.org/drawingml/2006/table">
            <a:tbl>
              <a:tblPr firstRow="1" bandRow="1">
                <a:tableStyleId>{5C22544A-7EE6-4342-B048-85BDC9FD1C3A}</a:tableStyleId>
              </a:tblPr>
              <a:tblGrid>
                <a:gridCol w="1448717">
                  <a:extLst>
                    <a:ext uri="{9D8B030D-6E8A-4147-A177-3AD203B41FA5}">
                      <a16:colId xmlns:a16="http://schemas.microsoft.com/office/drawing/2014/main" val="1549459106"/>
                    </a:ext>
                  </a:extLst>
                </a:gridCol>
                <a:gridCol w="1448717">
                  <a:extLst>
                    <a:ext uri="{9D8B030D-6E8A-4147-A177-3AD203B41FA5}">
                      <a16:colId xmlns:a16="http://schemas.microsoft.com/office/drawing/2014/main" val="4174486185"/>
                    </a:ext>
                  </a:extLst>
                </a:gridCol>
                <a:gridCol w="1448717">
                  <a:extLst>
                    <a:ext uri="{9D8B030D-6E8A-4147-A177-3AD203B41FA5}">
                      <a16:colId xmlns:a16="http://schemas.microsoft.com/office/drawing/2014/main" val="1194054848"/>
                    </a:ext>
                  </a:extLst>
                </a:gridCol>
                <a:gridCol w="2806355">
                  <a:extLst>
                    <a:ext uri="{9D8B030D-6E8A-4147-A177-3AD203B41FA5}">
                      <a16:colId xmlns:a16="http://schemas.microsoft.com/office/drawing/2014/main" val="4105006926"/>
                    </a:ext>
                  </a:extLst>
                </a:gridCol>
                <a:gridCol w="4561388">
                  <a:extLst>
                    <a:ext uri="{9D8B030D-6E8A-4147-A177-3AD203B41FA5}">
                      <a16:colId xmlns:a16="http://schemas.microsoft.com/office/drawing/2014/main" val="551543009"/>
                    </a:ext>
                  </a:extLst>
                </a:gridCol>
              </a:tblGrid>
              <a:tr h="763963">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763963">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1083712">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3047362">
                <a:tc>
                  <a:txBody>
                    <a:bodyPr/>
                    <a:lstStyle/>
                    <a:p>
                      <a:pPr marL="0" marR="0" lvl="0" indent="0" algn="ctr" defTabSz="914400" rtl="1" eaLnBrk="1" fontAlgn="auto" latinLnBrk="0" hangingPunct="1">
                        <a:lnSpc>
                          <a:spcPct val="100000"/>
                        </a:lnSpc>
                        <a:spcBef>
                          <a:spcPts val="0"/>
                        </a:spcBef>
                        <a:spcAft>
                          <a:spcPts val="1000"/>
                        </a:spcAft>
                        <a:buClrTx/>
                        <a:buSzTx/>
                        <a:buFontTx/>
                        <a:buNone/>
                        <a:tabLst/>
                        <a:defRPr/>
                      </a:pPr>
                      <a:r>
                        <a:rPr lang="ar-AE" sz="1800" b="0" i="0" dirty="0">
                          <a:effectLst/>
                          <a:latin typeface="UICTFontTextStyleBody"/>
                        </a:rPr>
                        <a:t>قياس مدى نجاحي في بناء علاقات قوية وتكيفي مع أنماط شخصيات مختلفة.</a:t>
                      </a:r>
                      <a:endParaRPr lang="ar-AE" sz="1800" dirty="0">
                        <a:effectLst/>
                        <a:latin typeface=".AppleSystemUIFon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AE" sz="1800" b="0" i="0" dirty="0">
                          <a:effectLst/>
                          <a:latin typeface="UICTFontTextStyleBody"/>
                        </a:rPr>
                        <a:t>خلال 4 أشهر من تطبيق هذه المهارات في بيئات مختلفة.</a:t>
                      </a:r>
                      <a:endParaRPr lang="ar-AE" sz="1800" dirty="0">
                        <a:effectLst/>
                        <a:latin typeface=".AppleSystemUIFon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AE" sz="1700" b="0" i="0" dirty="0">
                          <a:effectLst/>
                          <a:latin typeface="UICTFontTextStyleBody"/>
                        </a:rPr>
                        <a:t>بدء ملاحظة سلوكيات الأفراد والتدرب على فهم نقاط القوة لديهم والتواصل بفعالية.</a:t>
                      </a:r>
                      <a:endParaRPr lang="ar-AE" sz="1700" dirty="0">
                        <a:effectLst/>
                        <a:latin typeface=".AppleSystemUIFont"/>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AE" sz="1900" b="0" i="0" dirty="0">
                          <a:effectLst/>
                          <a:latin typeface="UICTFontTextStyleBody"/>
                        </a:rPr>
                        <a:t>دراسة أساليب تحليل الشخصيات، والتفاعل مع أشخاص مختلفين لاختبار قدرتي على التكيف معهم.</a:t>
                      </a:r>
                      <a:endParaRPr lang="ar-AE" sz="1900" dirty="0">
                        <a:effectLst/>
                        <a:latin typeface=".AppleSystemUIFont"/>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ar-AE" sz="1400" b="1" i="0" dirty="0">
                          <a:effectLst/>
                          <a:latin typeface="UICTFontTextStyleEmphasizedBody"/>
                        </a:rPr>
                        <a:t>2. التمييز الفردي (</a:t>
                      </a:r>
                      <a:r>
                        <a:rPr lang="en-US" sz="1400" b="1" i="0" dirty="0">
                          <a:effectLst/>
                          <a:latin typeface="UICTFontTextStyleEmphasizedBody"/>
                        </a:rPr>
                        <a:t> (Individualization</a:t>
                      </a:r>
                    </a:p>
                    <a:p>
                      <a:pPr algn="ctr" rtl="1"/>
                      <a:endParaRPr lang="en-US" sz="1400" b="0" i="0" dirty="0">
                        <a:effectLst/>
                        <a:latin typeface="UICTFontTextStyleBody"/>
                      </a:endParaRPr>
                    </a:p>
                    <a:p>
                      <a:pPr marL="0" marR="0" lvl="0" indent="0" algn="ctr" defTabSz="914400" rtl="1" eaLnBrk="1" fontAlgn="auto" latinLnBrk="0" hangingPunct="1">
                        <a:lnSpc>
                          <a:spcPct val="115000"/>
                        </a:lnSpc>
                        <a:spcBef>
                          <a:spcPts val="0"/>
                        </a:spcBef>
                        <a:spcAft>
                          <a:spcPts val="1000"/>
                        </a:spcAft>
                        <a:buClrTx/>
                        <a:buSzTx/>
                        <a:buFontTx/>
                        <a:buNone/>
                        <a:tabLst/>
                        <a:defRPr/>
                      </a:pPr>
                      <a:r>
                        <a:rPr lang="ar-AE" sz="1400" b="0" i="0" dirty="0">
                          <a:effectLst/>
                          <a:latin typeface="UICTFontTextStyleBody"/>
                        </a:rPr>
                        <a:t>تعزيز القدرة على فهم الأفراد والتعامل معهم وفقًا لاختلافاتهم الفريدة لخلق</a:t>
                      </a:r>
                      <a:endParaRPr lang="en-US" sz="1400" b="0" i="0" dirty="0">
                        <a:effectLst/>
                        <a:latin typeface="UICTFontTextStyleBody"/>
                      </a:endParaRPr>
                    </a:p>
                    <a:p>
                      <a:pPr marL="0" marR="0" lvl="0" indent="0" algn="ctr" defTabSz="914400" rtl="1" eaLnBrk="1" fontAlgn="auto" latinLnBrk="0" hangingPunct="1">
                        <a:lnSpc>
                          <a:spcPct val="115000"/>
                        </a:lnSpc>
                        <a:spcBef>
                          <a:spcPts val="0"/>
                        </a:spcBef>
                        <a:spcAft>
                          <a:spcPts val="1000"/>
                        </a:spcAft>
                        <a:buClrTx/>
                        <a:buSzTx/>
                        <a:buFontTx/>
                        <a:buNone/>
                        <a:tabLst/>
                        <a:defRPr/>
                      </a:pPr>
                      <a:r>
                        <a:rPr lang="ar-AE" sz="1400" b="0" i="0" dirty="0">
                          <a:effectLst/>
                          <a:latin typeface="UICTFontTextStyleBody"/>
                        </a:rPr>
                        <a:t> بيئة أكثر انسجامًا.</a:t>
                      </a:r>
                      <a:endParaRPr lang="ar-AE" sz="1400" dirty="0">
                        <a:effectLst/>
                        <a:latin typeface=".AppleSystemUIFon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bl>
          </a:graphicData>
        </a:graphic>
      </p:graphicFrame>
    </p:spTree>
    <p:extLst>
      <p:ext uri="{BB962C8B-B14F-4D97-AF65-F5344CB8AC3E}">
        <p14:creationId xmlns:p14="http://schemas.microsoft.com/office/powerpoint/2010/main" val="261688911"/>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85B8-E8B0-DF7F-67E2-41F6B11CE69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2F9D0C7A-9D3B-3A51-7A4A-1C7073EC1C1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مستطيل 1">
            <a:extLst>
              <a:ext uri="{FF2B5EF4-FFF2-40B4-BE49-F238E27FC236}">
                <a16:creationId xmlns:a16="http://schemas.microsoft.com/office/drawing/2014/main" id="{E9434EDE-2199-8F27-31E1-50205290CDC2}"/>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FA347EE2-61C5-49A1-7AE8-4C08086345AF}"/>
              </a:ext>
            </a:extLst>
          </p:cNvPr>
          <p:cNvGraphicFramePr>
            <a:graphicFrameLocks noGrp="1"/>
          </p:cNvGraphicFramePr>
          <p:nvPr>
            <p:extLst>
              <p:ext uri="{D42A27DB-BD31-4B8C-83A1-F6EECF244321}">
                <p14:modId xmlns:p14="http://schemas.microsoft.com/office/powerpoint/2010/main" val="3199870695"/>
              </p:ext>
            </p:extLst>
          </p:nvPr>
        </p:nvGraphicFramePr>
        <p:xfrm>
          <a:off x="240601" y="593285"/>
          <a:ext cx="11710798" cy="5902769"/>
        </p:xfrm>
        <a:graphic>
          <a:graphicData uri="http://schemas.openxmlformats.org/drawingml/2006/table">
            <a:tbl>
              <a:tblPr firstRow="1" bandRow="1">
                <a:tableStyleId>{5C22544A-7EE6-4342-B048-85BDC9FD1C3A}</a:tableStyleId>
              </a:tblPr>
              <a:tblGrid>
                <a:gridCol w="1809143">
                  <a:extLst>
                    <a:ext uri="{9D8B030D-6E8A-4147-A177-3AD203B41FA5}">
                      <a16:colId xmlns:a16="http://schemas.microsoft.com/office/drawing/2014/main" val="1549459106"/>
                    </a:ext>
                  </a:extLst>
                </a:gridCol>
                <a:gridCol w="1226022">
                  <a:extLst>
                    <a:ext uri="{9D8B030D-6E8A-4147-A177-3AD203B41FA5}">
                      <a16:colId xmlns:a16="http://schemas.microsoft.com/office/drawing/2014/main" val="4174486185"/>
                    </a:ext>
                  </a:extLst>
                </a:gridCol>
                <a:gridCol w="1177430">
                  <a:extLst>
                    <a:ext uri="{9D8B030D-6E8A-4147-A177-3AD203B41FA5}">
                      <a16:colId xmlns:a16="http://schemas.microsoft.com/office/drawing/2014/main" val="1194054848"/>
                    </a:ext>
                  </a:extLst>
                </a:gridCol>
                <a:gridCol w="3131886">
                  <a:extLst>
                    <a:ext uri="{9D8B030D-6E8A-4147-A177-3AD203B41FA5}">
                      <a16:colId xmlns:a16="http://schemas.microsoft.com/office/drawing/2014/main" val="4105006926"/>
                    </a:ext>
                  </a:extLst>
                </a:gridCol>
                <a:gridCol w="4366317">
                  <a:extLst>
                    <a:ext uri="{9D8B030D-6E8A-4147-A177-3AD203B41FA5}">
                      <a16:colId xmlns:a16="http://schemas.microsoft.com/office/drawing/2014/main" val="551543009"/>
                    </a:ext>
                  </a:extLst>
                </a:gridCol>
              </a:tblGrid>
              <a:tr h="777042">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777042">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122168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3126999">
                <a:tc>
                  <a:txBody>
                    <a:bodyPr/>
                    <a:lstStyle/>
                    <a:p>
                      <a:pPr marL="0" marR="0" lvl="0" indent="0" algn="ctr" defTabSz="914400" rtl="1" eaLnBrk="1" fontAlgn="auto" latinLnBrk="0" hangingPunct="1">
                        <a:lnSpc>
                          <a:spcPct val="100000"/>
                        </a:lnSpc>
                        <a:spcBef>
                          <a:spcPts val="0"/>
                        </a:spcBef>
                        <a:spcAft>
                          <a:spcPts val="1000"/>
                        </a:spcAft>
                        <a:buClrTx/>
                        <a:buSzTx/>
                        <a:buFontTx/>
                        <a:buNone/>
                        <a:tabLst/>
                        <a:defRPr/>
                      </a:pPr>
                      <a:r>
                        <a:rPr lang="ar-AE" sz="2200" b="0" i="0" dirty="0">
                          <a:effectLst/>
                          <a:latin typeface="UICTFontTextStyleBody"/>
                        </a:rPr>
                        <a:t>تقييم مدى تأثير المعلومات الجديدة على جودة قراراتي وتطويري الشخصي.</a:t>
                      </a:r>
                      <a:endParaRPr lang="ar-AE" sz="2200" dirty="0">
                        <a:effectLst/>
                        <a:latin typeface=".AppleSystemUIFon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AE" sz="1800" b="0" i="0" dirty="0">
                          <a:effectLst/>
                          <a:latin typeface="UICTFontTextStyleBody"/>
                        </a:rPr>
                        <a:t>خلال 3 أشهر من جمع المعرفة، مع تطبيق ما تعلمته في العمل أو الحياة اليومية.</a:t>
                      </a:r>
                      <a:endParaRPr lang="ar-AE" sz="1800" dirty="0">
                        <a:effectLst/>
                        <a:latin typeface=".AppleSystemUIFon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AE" sz="1700" b="0" i="0" dirty="0">
                          <a:effectLst/>
                          <a:latin typeface="UICTFontTextStyleBody"/>
                        </a:rPr>
                        <a:t>تخصيص وقت يومي لتجميع المعلومات وتصنيفها حسب فائدتها.</a:t>
                      </a:r>
                      <a:endParaRPr lang="ar-AE" sz="1700" dirty="0">
                        <a:effectLst/>
                        <a:latin typeface=".AppleSystemUIFont"/>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AE" sz="2300" b="0" i="0" dirty="0">
                          <a:effectLst/>
                          <a:latin typeface="UICTFontTextStyleBody"/>
                        </a:rPr>
                        <a:t>تنويع مصادر المعلومات مثل الكتب، البودكاست، الدورات التدريبية، وتوثيق الأفكار المهمة.</a:t>
                      </a:r>
                      <a:endParaRPr lang="ar-AE" sz="2300" dirty="0">
                        <a:effectLst/>
                        <a:latin typeface=".AppleSystemUIFont"/>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i="0" dirty="0">
                        <a:effectLst/>
                        <a:latin typeface="UICTFontTextStyleEmphasizedBody"/>
                      </a:endParaRPr>
                    </a:p>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1" i="0" dirty="0">
                          <a:effectLst/>
                          <a:latin typeface="UICTFontTextStyleEmphasizedBody"/>
                        </a:rPr>
                        <a:t> .</a:t>
                      </a:r>
                      <a:r>
                        <a:rPr lang="en-US" sz="1700" b="1" i="0" dirty="0">
                          <a:effectLst/>
                          <a:latin typeface="UICTFontTextStyleEmphasizedBody"/>
                        </a:rPr>
                        <a:t>3</a:t>
                      </a:r>
                      <a:r>
                        <a:rPr lang="ar-AE" sz="1700" b="1" i="0" dirty="0">
                          <a:effectLst/>
                          <a:latin typeface="UICTFontTextStyleEmphasizedBody"/>
                        </a:rPr>
                        <a:t>المدخلات</a:t>
                      </a:r>
                      <a:r>
                        <a:rPr lang="en-US" sz="1700" b="1" i="0" dirty="0">
                          <a:effectLst/>
                          <a:latin typeface="UICTFontTextStyleEmphasizedBody"/>
                        </a:rPr>
                        <a:t> </a:t>
                      </a:r>
                      <a:r>
                        <a:rPr lang="ar-AE" sz="1700" b="1" i="0" dirty="0">
                          <a:effectLst/>
                          <a:latin typeface="UICTFontTextStyleEmphasizedBody"/>
                        </a:rPr>
                        <a:t>(</a:t>
                      </a:r>
                      <a:r>
                        <a:rPr lang="en-US" sz="1700" b="1" i="0" dirty="0">
                          <a:effectLst/>
                          <a:latin typeface="UICTFontTextStyleEmphasizedBody"/>
                        </a:rPr>
                        <a:t> (Input</a:t>
                      </a:r>
                      <a:endParaRPr lang="en-US" sz="1700" dirty="0">
                        <a:effectLst/>
                        <a:latin typeface=".AppleSystemUIFont"/>
                      </a:endParaRPr>
                    </a:p>
                    <a:p>
                      <a:pPr algn="ctr" rtl="1"/>
                      <a:r>
                        <a:rPr lang="ar-AE" sz="1700" b="0" i="0" dirty="0">
                          <a:effectLst/>
                          <a:latin typeface="UICTFontTextStyleBody"/>
                        </a:rPr>
                        <a:t>زيادة المخزون المعرفي والاستفادة منه بطرق عملية</a:t>
                      </a:r>
                      <a:endParaRPr lang="en-US" sz="1700" b="0" i="0" dirty="0">
                        <a:effectLst/>
                        <a:latin typeface="UICTFontTextStyleBody"/>
                      </a:endParaRPr>
                    </a:p>
                    <a:p>
                      <a:pPr algn="ctr" rtl="1"/>
                      <a:r>
                        <a:rPr lang="ar-AE" sz="1700" b="0" i="0" dirty="0">
                          <a:effectLst/>
                          <a:latin typeface="UICTFontTextStyleBody"/>
                        </a:rPr>
                        <a:t> لتقديم أفكار وحلول مبتكرة.</a:t>
                      </a:r>
                      <a:endParaRPr lang="en-US" sz="1700" b="0" i="0" dirty="0">
                        <a:effectLst/>
                        <a:latin typeface="UICTFontTextStyleBody"/>
                      </a:endParaRPr>
                    </a:p>
                    <a:p>
                      <a:pPr algn="ctr" rtl="1"/>
                      <a:endParaRPr lang="en-US" sz="1700" b="0" i="0" dirty="0">
                        <a:effectLst/>
                        <a:latin typeface="UICTFontTextStyleBody"/>
                      </a:endParaRPr>
                    </a:p>
                    <a:p>
                      <a:pPr algn="ctr" rtl="1"/>
                      <a:endParaRPr lang="en-US" sz="1700" b="0" i="0" dirty="0">
                        <a:effectLst/>
                        <a:latin typeface="UICTFontTextStyleBod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bl>
          </a:graphicData>
        </a:graphic>
      </p:graphicFrame>
    </p:spTree>
    <p:extLst>
      <p:ext uri="{BB962C8B-B14F-4D97-AF65-F5344CB8AC3E}">
        <p14:creationId xmlns:p14="http://schemas.microsoft.com/office/powerpoint/2010/main" val="2704180324"/>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85B8-E8B0-DF7F-67E2-41F6B11CE69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2F9D0C7A-9D3B-3A51-7A4A-1C7073EC1C1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مستطيل 1">
            <a:extLst>
              <a:ext uri="{FF2B5EF4-FFF2-40B4-BE49-F238E27FC236}">
                <a16:creationId xmlns:a16="http://schemas.microsoft.com/office/drawing/2014/main" id="{E9434EDE-2199-8F27-31E1-50205290CDC2}"/>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FA347EE2-61C5-49A1-7AE8-4C08086345AF}"/>
              </a:ext>
            </a:extLst>
          </p:cNvPr>
          <p:cNvGraphicFramePr>
            <a:graphicFrameLocks noGrp="1"/>
          </p:cNvGraphicFramePr>
          <p:nvPr>
            <p:extLst>
              <p:ext uri="{D42A27DB-BD31-4B8C-83A1-F6EECF244321}">
                <p14:modId xmlns:p14="http://schemas.microsoft.com/office/powerpoint/2010/main" val="3732308495"/>
              </p:ext>
            </p:extLst>
          </p:nvPr>
        </p:nvGraphicFramePr>
        <p:xfrm>
          <a:off x="240601" y="536221"/>
          <a:ext cx="11669154" cy="5659000"/>
        </p:xfrm>
        <a:graphic>
          <a:graphicData uri="http://schemas.openxmlformats.org/drawingml/2006/table">
            <a:tbl>
              <a:tblPr firstRow="1" bandRow="1">
                <a:tableStyleId>{5C22544A-7EE6-4342-B048-85BDC9FD1C3A}</a:tableStyleId>
              </a:tblPr>
              <a:tblGrid>
                <a:gridCol w="1655138">
                  <a:extLst>
                    <a:ext uri="{9D8B030D-6E8A-4147-A177-3AD203B41FA5}">
                      <a16:colId xmlns:a16="http://schemas.microsoft.com/office/drawing/2014/main" val="1549459106"/>
                    </a:ext>
                  </a:extLst>
                </a:gridCol>
                <a:gridCol w="1608093">
                  <a:extLst>
                    <a:ext uri="{9D8B030D-6E8A-4147-A177-3AD203B41FA5}">
                      <a16:colId xmlns:a16="http://schemas.microsoft.com/office/drawing/2014/main" val="4174486185"/>
                    </a:ext>
                  </a:extLst>
                </a:gridCol>
                <a:gridCol w="1419910">
                  <a:extLst>
                    <a:ext uri="{9D8B030D-6E8A-4147-A177-3AD203B41FA5}">
                      <a16:colId xmlns:a16="http://schemas.microsoft.com/office/drawing/2014/main" val="1194054848"/>
                    </a:ext>
                  </a:extLst>
                </a:gridCol>
                <a:gridCol w="2750553">
                  <a:extLst>
                    <a:ext uri="{9D8B030D-6E8A-4147-A177-3AD203B41FA5}">
                      <a16:colId xmlns:a16="http://schemas.microsoft.com/office/drawing/2014/main" val="4105006926"/>
                    </a:ext>
                  </a:extLst>
                </a:gridCol>
                <a:gridCol w="4235460">
                  <a:extLst>
                    <a:ext uri="{9D8B030D-6E8A-4147-A177-3AD203B41FA5}">
                      <a16:colId xmlns:a16="http://schemas.microsoft.com/office/drawing/2014/main" val="551543009"/>
                    </a:ext>
                  </a:extLst>
                </a:gridCol>
              </a:tblGrid>
              <a:tr h="763963">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763963">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1083712">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3047362">
                <a:tc>
                  <a:txBody>
                    <a:bodyPr/>
                    <a:lstStyle/>
                    <a:p>
                      <a:pPr marL="0" marR="0" lvl="0" indent="0" algn="ctr" defTabSz="914400" rtl="1" eaLnBrk="1" fontAlgn="auto" latinLnBrk="0" hangingPunct="1">
                        <a:lnSpc>
                          <a:spcPct val="100000"/>
                        </a:lnSpc>
                        <a:spcBef>
                          <a:spcPts val="0"/>
                        </a:spcBef>
                        <a:spcAft>
                          <a:spcPts val="1000"/>
                        </a:spcAft>
                        <a:buClrTx/>
                        <a:buSzTx/>
                        <a:buFontTx/>
                        <a:buNone/>
                        <a:tabLst/>
                        <a:defRPr/>
                      </a:pPr>
                      <a:r>
                        <a:rPr lang="ar-AE" sz="2300" b="0" i="0" dirty="0">
                          <a:effectLst/>
                          <a:latin typeface="UICTFontTextStyleBody"/>
                        </a:rPr>
                        <a:t>قياس الإنتاجية وتحليل مدى تحسين تنظيم المهام مقارنة بالطريقة السابقة.</a:t>
                      </a:r>
                      <a:endParaRPr lang="ar-AE" sz="2300" dirty="0">
                        <a:effectLst/>
                        <a:latin typeface=".AppleSystemUIFon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AE" sz="2100" b="0" i="0" dirty="0">
                          <a:effectLst/>
                          <a:latin typeface="UICTFontTextStyleBody"/>
                        </a:rPr>
                        <a:t>بعد 3 أشهر من تقييم فاعلية الأدوات والخطط التي تم تنفيذها.</a:t>
                      </a:r>
                      <a:endParaRPr lang="ar-AE" sz="2100" dirty="0">
                        <a:effectLst/>
                        <a:latin typeface=".AppleSystemUIFon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AE" sz="2000" b="0" i="0" dirty="0">
                          <a:effectLst/>
                          <a:latin typeface="UICTFontTextStyleBody"/>
                        </a:rPr>
                        <a:t>البدء بتجربة استراتيجيات جديدة في إدارة الوقت وترتيب الأولويات.</a:t>
                      </a:r>
                      <a:endParaRPr lang="ar-AE" sz="2000" dirty="0">
                        <a:effectLst/>
                        <a:latin typeface=".AppleSystemUIFont"/>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AE" sz="2000" b="0" i="0" dirty="0">
                          <a:effectLst/>
                          <a:latin typeface="UICTFontTextStyleBody"/>
                        </a:rPr>
                        <a:t>تجربة أدوات تخطيط حديثة مثل </a:t>
                      </a:r>
                      <a:r>
                        <a:rPr lang="en-US" sz="2000" b="0" i="0" dirty="0">
                          <a:effectLst/>
                          <a:latin typeface="UICTFontTextStyleBody"/>
                        </a:rPr>
                        <a:t>  </a:t>
                      </a:r>
                      <a:r>
                        <a:rPr lang="en-US" sz="2000" b="0" i="0" dirty="0" err="1">
                          <a:effectLst/>
                          <a:latin typeface="UICTFontTextStyleBody"/>
                        </a:rPr>
                        <a:t>Trello</a:t>
                      </a:r>
                      <a:r>
                        <a:rPr lang="en-US" sz="2000" b="0" i="0" dirty="0">
                          <a:effectLst/>
                          <a:latin typeface="UICTFontTextStyleBody"/>
                        </a:rPr>
                        <a:t> </a:t>
                      </a:r>
                      <a:r>
                        <a:rPr lang="ar-AE" sz="2000" b="0" i="0" dirty="0">
                          <a:effectLst/>
                          <a:latin typeface="UICTFontTextStyleBody"/>
                        </a:rPr>
                        <a:t>و</a:t>
                      </a:r>
                      <a:r>
                        <a:rPr lang="en-US" sz="2000" b="0" i="0" dirty="0">
                          <a:effectLst/>
                          <a:latin typeface="UICTFontTextStyleBody"/>
                        </a:rPr>
                        <a:t> Notion</a:t>
                      </a:r>
                    </a:p>
                    <a:p>
                      <a:pPr marL="0" marR="0" lvl="0" indent="0" algn="ctr" defTabSz="914400" rtl="1" eaLnBrk="1" fontAlgn="auto" latinLnBrk="0" hangingPunct="1">
                        <a:lnSpc>
                          <a:spcPct val="115000"/>
                        </a:lnSpc>
                        <a:spcBef>
                          <a:spcPts val="0"/>
                        </a:spcBef>
                        <a:spcAft>
                          <a:spcPts val="1000"/>
                        </a:spcAft>
                        <a:buClrTx/>
                        <a:buSzTx/>
                        <a:buFontTx/>
                        <a:buNone/>
                        <a:tabLst/>
                        <a:defRPr/>
                      </a:pPr>
                      <a:r>
                        <a:rPr lang="ar-AE" sz="2000" b="0" i="0" dirty="0">
                          <a:effectLst/>
                          <a:latin typeface="UICTFontTextStyleBody"/>
                        </a:rPr>
                        <a:t>ووضع خطط عملية لتنظيم المشاريع.</a:t>
                      </a:r>
                      <a:endParaRPr lang="ar-AE" sz="2000" dirty="0">
                        <a:effectLst/>
                        <a:latin typeface=".AppleSystemUIFont"/>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i="0" dirty="0">
                          <a:effectLst/>
                          <a:latin typeface="UICTFontTextStyleEmphasizedBody"/>
                        </a:rPr>
                        <a:t>4</a:t>
                      </a:r>
                      <a:r>
                        <a:rPr lang="ar-AE" sz="1500" b="1" i="0" dirty="0">
                          <a:effectLst/>
                          <a:latin typeface="UICTFontTextStyleEmphasizedBody"/>
                        </a:rPr>
                        <a:t>. المنظم</a:t>
                      </a:r>
                      <a:r>
                        <a:rPr lang="en-US" sz="1500" b="0" i="0" dirty="0">
                          <a:effectLst/>
                          <a:latin typeface=".AppleSystemUIFont"/>
                        </a:rPr>
                        <a:t> </a:t>
                      </a:r>
                      <a:r>
                        <a:rPr lang="ar-AE" sz="1500" b="1" i="0" dirty="0">
                          <a:effectLst/>
                          <a:latin typeface="UICTFontTextStyleEmphasizedBody"/>
                        </a:rPr>
                        <a:t>(</a:t>
                      </a:r>
                      <a:r>
                        <a:rPr lang="en-US" sz="1500" b="1" i="0" dirty="0">
                          <a:effectLst/>
                          <a:latin typeface="UICTFontTextStyleEmphasizedBody"/>
                        </a:rPr>
                        <a:t> (Arranger</a:t>
                      </a:r>
                    </a:p>
                    <a:p>
                      <a:pPr algn="ctr" rtl="1"/>
                      <a:endParaRPr lang="en-US" sz="1500" b="0" i="0" dirty="0">
                        <a:effectLst/>
                        <a:latin typeface="UICTFontTextStyleBody"/>
                      </a:endParaRPr>
                    </a:p>
                    <a:p>
                      <a:pPr algn="ctr" rtl="1"/>
                      <a:r>
                        <a:rPr lang="ar-AE" sz="1600" b="0" i="0" dirty="0">
                          <a:effectLst/>
                          <a:latin typeface="UICTFontTextStyleBody"/>
                        </a:rPr>
                        <a:t>تحسين مهارات ترتيب الأولويات وإدارة المهام بطريقة مرنة </a:t>
                      </a:r>
                      <a:endParaRPr lang="en-US" sz="1600" b="0" i="0" dirty="0">
                        <a:effectLst/>
                        <a:latin typeface="UICTFontTextStyleBody"/>
                      </a:endParaRPr>
                    </a:p>
                    <a:p>
                      <a:pPr algn="ctr" rtl="1"/>
                      <a:r>
                        <a:rPr lang="ar-AE" sz="1600" b="0" i="0" dirty="0">
                          <a:effectLst/>
                          <a:latin typeface="UICTFontTextStyleBody"/>
                        </a:rPr>
                        <a:t>وفعالة لتحقيق نتائج أفضل.</a:t>
                      </a:r>
                      <a:endParaRPr lang="ar-AE" sz="1600" dirty="0">
                        <a:effectLst/>
                        <a:latin typeface=".AppleSystemUIFon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bl>
          </a:graphicData>
        </a:graphic>
      </p:graphicFrame>
    </p:spTree>
    <p:extLst>
      <p:ext uri="{BB962C8B-B14F-4D97-AF65-F5344CB8AC3E}">
        <p14:creationId xmlns:p14="http://schemas.microsoft.com/office/powerpoint/2010/main" val="1938841857"/>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85B8-E8B0-DF7F-67E2-41F6B11CE69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2F9D0C7A-9D3B-3A51-7A4A-1C7073EC1C1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مستطيل 1">
            <a:extLst>
              <a:ext uri="{FF2B5EF4-FFF2-40B4-BE49-F238E27FC236}">
                <a16:creationId xmlns:a16="http://schemas.microsoft.com/office/drawing/2014/main" id="{E9434EDE-2199-8F27-31E1-50205290CDC2}"/>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FA347EE2-61C5-49A1-7AE8-4C08086345AF}"/>
              </a:ext>
            </a:extLst>
          </p:cNvPr>
          <p:cNvGraphicFramePr>
            <a:graphicFrameLocks noGrp="1"/>
          </p:cNvGraphicFramePr>
          <p:nvPr>
            <p:extLst>
              <p:ext uri="{D42A27DB-BD31-4B8C-83A1-F6EECF244321}">
                <p14:modId xmlns:p14="http://schemas.microsoft.com/office/powerpoint/2010/main" val="1896518071"/>
              </p:ext>
            </p:extLst>
          </p:nvPr>
        </p:nvGraphicFramePr>
        <p:xfrm>
          <a:off x="240601" y="536221"/>
          <a:ext cx="11669154" cy="5659000"/>
        </p:xfrm>
        <a:graphic>
          <a:graphicData uri="http://schemas.openxmlformats.org/drawingml/2006/table">
            <a:tbl>
              <a:tblPr firstRow="1" bandRow="1">
                <a:tableStyleId>{5C22544A-7EE6-4342-B048-85BDC9FD1C3A}</a:tableStyleId>
              </a:tblPr>
              <a:tblGrid>
                <a:gridCol w="1655138">
                  <a:extLst>
                    <a:ext uri="{9D8B030D-6E8A-4147-A177-3AD203B41FA5}">
                      <a16:colId xmlns:a16="http://schemas.microsoft.com/office/drawing/2014/main" val="1549459106"/>
                    </a:ext>
                  </a:extLst>
                </a:gridCol>
                <a:gridCol w="1608093">
                  <a:extLst>
                    <a:ext uri="{9D8B030D-6E8A-4147-A177-3AD203B41FA5}">
                      <a16:colId xmlns:a16="http://schemas.microsoft.com/office/drawing/2014/main" val="4174486185"/>
                    </a:ext>
                  </a:extLst>
                </a:gridCol>
                <a:gridCol w="1419910">
                  <a:extLst>
                    <a:ext uri="{9D8B030D-6E8A-4147-A177-3AD203B41FA5}">
                      <a16:colId xmlns:a16="http://schemas.microsoft.com/office/drawing/2014/main" val="1194054848"/>
                    </a:ext>
                  </a:extLst>
                </a:gridCol>
                <a:gridCol w="2750553">
                  <a:extLst>
                    <a:ext uri="{9D8B030D-6E8A-4147-A177-3AD203B41FA5}">
                      <a16:colId xmlns:a16="http://schemas.microsoft.com/office/drawing/2014/main" val="4105006926"/>
                    </a:ext>
                  </a:extLst>
                </a:gridCol>
                <a:gridCol w="4235460">
                  <a:extLst>
                    <a:ext uri="{9D8B030D-6E8A-4147-A177-3AD203B41FA5}">
                      <a16:colId xmlns:a16="http://schemas.microsoft.com/office/drawing/2014/main" val="551543009"/>
                    </a:ext>
                  </a:extLst>
                </a:gridCol>
              </a:tblGrid>
              <a:tr h="763963">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763963">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1083712">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3047362">
                <a:tc>
                  <a:txBody>
                    <a:bodyPr/>
                    <a:lstStyle/>
                    <a:p>
                      <a:pPr marL="0" marR="0" lvl="0" indent="0" algn="ctr" defTabSz="914400" rtl="1" eaLnBrk="1" fontAlgn="auto" latinLnBrk="0" hangingPunct="1">
                        <a:lnSpc>
                          <a:spcPct val="100000"/>
                        </a:lnSpc>
                        <a:spcBef>
                          <a:spcPts val="0"/>
                        </a:spcBef>
                        <a:spcAft>
                          <a:spcPts val="1000"/>
                        </a:spcAft>
                        <a:buClrTx/>
                        <a:buSzTx/>
                        <a:buFontTx/>
                        <a:buNone/>
                        <a:tabLst/>
                        <a:defRPr/>
                      </a:pPr>
                      <a:r>
                        <a:rPr lang="ar-AE" sz="2000" b="0" i="0" dirty="0">
                          <a:effectLst/>
                          <a:latin typeface="UICTFontTextStyleBody"/>
                        </a:rPr>
                        <a:t>تقييم مدى تحسن التفكير النقدي والقدرة على التعبير عن الأفكار بوضوح.</a:t>
                      </a:r>
                      <a:endParaRPr lang="ar-AE" sz="2000" dirty="0">
                        <a:effectLst/>
                        <a:latin typeface=".AppleSystemUIFon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AE" sz="2100" b="0" i="0" dirty="0">
                          <a:effectLst/>
                          <a:latin typeface="UICTFontTextStyleBody"/>
                        </a:rPr>
                        <a:t>بعد 4 أشهر من ممارسة التأمل وتحليل النتائج.</a:t>
                      </a:r>
                      <a:endParaRPr lang="ar-AE" sz="2100" dirty="0">
                        <a:effectLst/>
                        <a:latin typeface=".AppleSystemUIFon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AE" sz="2000" b="0" i="0" dirty="0">
                          <a:effectLst/>
                          <a:latin typeface="UICTFontTextStyleBody"/>
                        </a:rPr>
                        <a:t>البدء بكتابة يوميات تحليلية وتخصيص جلسات تأمل أسبوعية.</a:t>
                      </a:r>
                      <a:endParaRPr lang="ar-AE" sz="2000" dirty="0">
                        <a:effectLst/>
                        <a:latin typeface=".AppleSystemUIFont"/>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ar-AE" sz="2000" b="0" i="0" dirty="0">
                          <a:effectLst/>
                          <a:latin typeface="UICTFontTextStyleBody"/>
                        </a:rPr>
                        <a:t>تخصيص وقت للتأمل والكتابة التحليلية، والمشاركة في مناقشات فكرية مع أشخاص ذوي اهتمامات مشابهة.</a:t>
                      </a:r>
                      <a:endParaRPr lang="ar-AE" sz="2000" dirty="0">
                        <a:effectLst/>
                        <a:latin typeface=".AppleSystemUIFont"/>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400" b="1" i="0" dirty="0">
                          <a:effectLst/>
                          <a:latin typeface="UICTFontTextStyleEmphasizedBody"/>
                        </a:rPr>
                        <a:t>5</a:t>
                      </a:r>
                      <a:r>
                        <a:rPr lang="ar-AE" sz="1500" b="1" i="0" dirty="0">
                          <a:effectLst/>
                          <a:latin typeface="UICTFontTextStyleEmphasizedBody"/>
                        </a:rPr>
                        <a:t>. </a:t>
                      </a:r>
                      <a:r>
                        <a:rPr lang="ar-AE" sz="1300" b="1" i="0" dirty="0">
                          <a:effectLst/>
                          <a:latin typeface="UICTFontTextStyleEmphasizedBody"/>
                        </a:rPr>
                        <a:t>التفكير العميق</a:t>
                      </a:r>
                      <a:r>
                        <a:rPr lang="en-US" sz="1300" b="0" i="0" dirty="0">
                          <a:effectLst/>
                          <a:latin typeface=".AppleSystemUIFont"/>
                        </a:rPr>
                        <a:t> </a:t>
                      </a:r>
                      <a:r>
                        <a:rPr lang="ar-AE" sz="1300" b="1" i="0" dirty="0">
                          <a:effectLst/>
                          <a:latin typeface="UICTFontTextStyleEmphasizedBody"/>
                        </a:rPr>
                        <a:t>(</a:t>
                      </a:r>
                      <a:r>
                        <a:rPr lang="en-US" sz="1300" b="1" i="0" dirty="0">
                          <a:effectLst/>
                          <a:latin typeface="UICTFontTextStyleEmphasizedBody"/>
                        </a:rPr>
                        <a:t> (Intellection</a:t>
                      </a:r>
                    </a:p>
                    <a:p>
                      <a:pPr algn="ctr" rtl="1"/>
                      <a:endParaRPr lang="en-US" sz="1500" b="0" i="0" dirty="0">
                        <a:effectLst/>
                        <a:latin typeface="UICTFontTextStyleBody"/>
                      </a:endParaRPr>
                    </a:p>
                    <a:p>
                      <a:pPr algn="ctr" rtl="1"/>
                      <a:r>
                        <a:rPr lang="ar-AE" sz="1600" b="0" i="0" dirty="0">
                          <a:effectLst/>
                          <a:latin typeface="UICTFontTextStyleBody"/>
                        </a:rPr>
                        <a:t>تعزيز التفكير العميق والتأمل للوصول إلى رؤى وأفكار</a:t>
                      </a:r>
                      <a:endParaRPr lang="en-US" sz="1600" b="0" i="0" dirty="0">
                        <a:effectLst/>
                        <a:latin typeface="UICTFontTextStyleBody"/>
                      </a:endParaRPr>
                    </a:p>
                    <a:p>
                      <a:pPr algn="ctr" rtl="1"/>
                      <a:r>
                        <a:rPr lang="ar-AE" sz="1600" b="0" i="0" dirty="0">
                          <a:effectLst/>
                          <a:latin typeface="UICTFontTextStyleBody"/>
                        </a:rPr>
                        <a:t> إبداعية أكثر تأثيرًا.</a:t>
                      </a:r>
                      <a:endParaRPr lang="ar-AE" sz="1600" dirty="0">
                        <a:effectLst/>
                        <a:latin typeface=".AppleSystemUIFon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bl>
          </a:graphicData>
        </a:graphic>
      </p:graphicFrame>
    </p:spTree>
    <p:extLst>
      <p:ext uri="{BB962C8B-B14F-4D97-AF65-F5344CB8AC3E}">
        <p14:creationId xmlns:p14="http://schemas.microsoft.com/office/powerpoint/2010/main" val="2125627813"/>
      </p:ext>
    </p:extLst>
  </p:cSld>
  <p:clrMapOvr>
    <a:masterClrMapping/>
  </p:clrMapOvr>
  <p:transition spd="slow">
    <p:push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9f492e95-5745-416b-83c5-881cd331a508}" enabled="0" method="" siteId="{9f492e95-5745-416b-83c5-881cd331a508}" removed="1"/>
</clbl:labelList>
</file>

<file path=docProps/app.xml><?xml version="1.0" encoding="utf-8"?>
<Properties xmlns="http://schemas.openxmlformats.org/officeDocument/2006/extended-properties" xmlns:vt="http://schemas.openxmlformats.org/officeDocument/2006/docPropsVTypes">
  <TotalTime>463</TotalTime>
  <Words>343</Words>
  <Application>Microsoft Office PowerPoint</Application>
  <PresentationFormat>Widescreen</PresentationFormat>
  <Paragraphs>70</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عائشه بنت العنزي</cp:lastModifiedBy>
  <cp:revision>16</cp:revision>
  <dcterms:created xsi:type="dcterms:W3CDTF">2024-07-25T16:29:18Z</dcterms:created>
  <dcterms:modified xsi:type="dcterms:W3CDTF">2025-03-25T05:54:29Z</dcterms:modified>
</cp:coreProperties>
</file>