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97" r:id="rId2"/>
    <p:sldId id="2107" r:id="rId3"/>
    <p:sldId id="2106" r:id="rId4"/>
    <p:sldId id="2108" r:id="rId5"/>
    <p:sldId id="2109" r:id="rId6"/>
    <p:sldId id="2110" r:id="rId7"/>
    <p:sldId id="211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D48"/>
    <a:srgbClr val="1B677F"/>
    <a:srgbClr val="1C1542"/>
    <a:srgbClr val="A435FE"/>
    <a:srgbClr val="8A888F"/>
    <a:srgbClr val="1BB3C4"/>
    <a:srgbClr val="11093B"/>
    <a:srgbClr val="E7A722"/>
    <a:srgbClr val="92C740"/>
    <a:srgbClr val="0A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4036C-C871-46E0-8DCE-1C8B1E971FF6}" v="8" dt="2025-03-22T22:53:05.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90" d="100"/>
          <a:sy n="90" d="100"/>
        </p:scale>
        <p:origin x="216"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25CE3C-4F24-465F-ABA9-30B06FBEF4C0}" type="datetimeFigureOut">
              <a:rPr lang="ar-SA" smtClean="0"/>
              <a:t>28/09/46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DF759-8B0A-40B0-AD70-88767C8F3970}" type="slidenum">
              <a:rPr lang="ar-SA" smtClean="0"/>
              <a:t>‹#›</a:t>
            </a:fld>
            <a:endParaRPr lang="ar-SA"/>
          </a:p>
        </p:txBody>
      </p:sp>
    </p:spTree>
    <p:extLst>
      <p:ext uri="{BB962C8B-B14F-4D97-AF65-F5344CB8AC3E}">
        <p14:creationId xmlns:p14="http://schemas.microsoft.com/office/powerpoint/2010/main" val="112062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E502A053-9E28-4D4C-B446-3C2814735BD1}" type="slidenum">
              <a:rPr lang="en-US" smtClean="0"/>
              <a:t>1</a:t>
            </a:fld>
            <a:endParaRPr lang="en-US"/>
          </a:p>
        </p:txBody>
      </p:sp>
    </p:spTree>
    <p:extLst>
      <p:ext uri="{BB962C8B-B14F-4D97-AF65-F5344CB8AC3E}">
        <p14:creationId xmlns:p14="http://schemas.microsoft.com/office/powerpoint/2010/main" val="40099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5404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7142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31480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89809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0620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CCE4-E5B8-4827-BBF9-96AA96485A88}"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9612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CCE4-E5B8-4827-BBF9-96AA96485A88}" type="datetimeFigureOut">
              <a:rPr lang="en-US" smtClean="0"/>
              <a:t>3/27/2025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95340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CCE4-E5B8-4827-BBF9-96AA96485A88}" type="datetimeFigureOut">
              <a:rPr lang="en-US" smtClean="0"/>
              <a:t>3/27/2025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935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FCCE4-E5B8-4827-BBF9-96AA96485A88}" type="datetimeFigureOut">
              <a:rPr lang="en-US" smtClean="0"/>
              <a:t>3/27/2025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29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377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0948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CCE4-E5B8-4827-BBF9-96AA96485A88}" type="datetimeFigureOut">
              <a:rPr lang="en-US" smtClean="0"/>
              <a:t>3/27/2025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9119-0469-431D-BE00-7E3AF7536024}" type="slidenum">
              <a:rPr lang="en-US" smtClean="0"/>
              <a:t>‹#›</a:t>
            </a:fld>
            <a:endParaRPr lang="en-US"/>
          </a:p>
        </p:txBody>
      </p:sp>
    </p:spTree>
    <p:extLst>
      <p:ext uri="{BB962C8B-B14F-4D97-AF65-F5344CB8AC3E}">
        <p14:creationId xmlns:p14="http://schemas.microsoft.com/office/powerpoint/2010/main" val="5063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990A3B87-DA19-5B06-B6AE-E6E4B2FDCE34}"/>
              </a:ext>
            </a:extLst>
          </p:cNvPr>
          <p:cNvSpPr/>
          <p:nvPr/>
        </p:nvSpPr>
        <p:spPr>
          <a:xfrm>
            <a:off x="1"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900"/>
          </a:p>
        </p:txBody>
      </p:sp>
      <p:pic>
        <p:nvPicPr>
          <p:cNvPr id="3" name="Picture 2" descr="A group of black figures&#10;&#10;Description automatically generated">
            <a:extLst>
              <a:ext uri="{FF2B5EF4-FFF2-40B4-BE49-F238E27FC236}">
                <a16:creationId xmlns:a16="http://schemas.microsoft.com/office/drawing/2014/main" xmlns="" id="{8ACB5527-B2EB-E19C-F0E7-02D8F6F6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 y="446"/>
            <a:ext cx="12190412" cy="6857107"/>
          </a:xfrm>
          <a:prstGeom prst="rect">
            <a:avLst/>
          </a:prstGeom>
        </p:spPr>
      </p:pic>
      <p:sp>
        <p:nvSpPr>
          <p:cNvPr id="25" name="TextBox 24">
            <a:extLst>
              <a:ext uri="{FF2B5EF4-FFF2-40B4-BE49-F238E27FC236}">
                <a16:creationId xmlns:a16="http://schemas.microsoft.com/office/drawing/2014/main" xmlns="" id="{ABDC2006-B2FC-514A-7A3A-8642012E9E5F}"/>
              </a:ext>
            </a:extLst>
          </p:cNvPr>
          <p:cNvSpPr txBox="1"/>
          <p:nvPr/>
        </p:nvSpPr>
        <p:spPr>
          <a:xfrm>
            <a:off x="375509" y="786595"/>
            <a:ext cx="1724874" cy="830868"/>
          </a:xfrm>
          <a:prstGeom prst="rect">
            <a:avLst/>
          </a:prstGeom>
          <a:noFill/>
        </p:spPr>
        <p:txBody>
          <a:bodyPr wrap="square" rtlCol="0" anchor="ctr">
            <a:spAutoFit/>
          </a:bodyPr>
          <a:lstStyle/>
          <a:p>
            <a:pPr algn="ctr"/>
            <a:r>
              <a:rPr lang="en-US" sz="4799" b="1" dirty="0">
                <a:solidFill>
                  <a:srgbClr val="E6E9EE"/>
                </a:solidFill>
                <a:latin typeface="Helvetica Neue" panose="02000503000000020004" pitchFamily="2" charset="0"/>
                <a:ea typeface="Helvetica Neue" panose="02000503000000020004" pitchFamily="2" charset="0"/>
                <a:cs typeface="Helvetica Neue" panose="02000503000000020004" pitchFamily="2" charset="0"/>
              </a:rPr>
              <a:t>2025</a:t>
            </a:r>
          </a:p>
        </p:txBody>
      </p:sp>
      <p:sp>
        <p:nvSpPr>
          <p:cNvPr id="27" name="object 8">
            <a:extLst>
              <a:ext uri="{FF2B5EF4-FFF2-40B4-BE49-F238E27FC236}">
                <a16:creationId xmlns:a16="http://schemas.microsoft.com/office/drawing/2014/main" xmlns="" id="{E2ED2E6F-EA6C-A7A1-B06D-A0F0286F6B90}"/>
              </a:ext>
            </a:extLst>
          </p:cNvPr>
          <p:cNvSpPr txBox="1">
            <a:spLocks/>
          </p:cNvSpPr>
          <p:nvPr/>
        </p:nvSpPr>
        <p:spPr>
          <a:xfrm>
            <a:off x="7734278" y="2033241"/>
            <a:ext cx="2563739" cy="1243672"/>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rPr>
              <a:t>الخطة القيادية</a:t>
            </a:r>
            <a:endParaRPr lang="en-GB"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3" name="Oval 72">
            <a:extLst>
              <a:ext uri="{FF2B5EF4-FFF2-40B4-BE49-F238E27FC236}">
                <a16:creationId xmlns:a16="http://schemas.microsoft.com/office/drawing/2014/main" xmlns="" id="{97366585-D53F-D0FA-1E00-0431CB55D423}"/>
              </a:ext>
            </a:extLst>
          </p:cNvPr>
          <p:cNvSpPr/>
          <p:nvPr/>
        </p:nvSpPr>
        <p:spPr>
          <a:xfrm>
            <a:off x="3444880" y="2372366"/>
            <a:ext cx="2988667" cy="2988667"/>
          </a:xfrm>
          <a:prstGeom prst="ellipse">
            <a:avLst/>
          </a:prstGeom>
          <a:noFill/>
          <a:ln w="38100">
            <a:gradFill flip="none" rotWithShape="1">
              <a:gsLst>
                <a:gs pos="0">
                  <a:srgbClr val="A434FF"/>
                </a:gs>
                <a:gs pos="66000">
                  <a:srgbClr val="A434FF"/>
                </a:gs>
                <a:gs pos="100000">
                  <a:schemeClr val="tx1">
                    <a:lumMod val="10000"/>
                    <a:lumOff val="90000"/>
                  </a:schemeClr>
                </a:gs>
              </a:gsLst>
              <a:path path="rect">
                <a:fillToRect l="100000" t="100000"/>
              </a:path>
              <a:tileRect r="-100000" b="-100000"/>
            </a:gradFill>
          </a:ln>
          <a:effectLst>
            <a:outerShdw blurRad="317500" sx="98000" sy="98000" algn="ctr" rotWithShape="0">
              <a:srgbClr val="110939">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cxnSp>
        <p:nvCxnSpPr>
          <p:cNvPr id="76" name="Straight Connector 75">
            <a:extLst>
              <a:ext uri="{FF2B5EF4-FFF2-40B4-BE49-F238E27FC236}">
                <a16:creationId xmlns:a16="http://schemas.microsoft.com/office/drawing/2014/main" xmlns="" id="{A5619116-2C68-1D6A-BE1D-538D46B8CEB2}"/>
              </a:ext>
            </a:extLst>
          </p:cNvPr>
          <p:cNvCxnSpPr/>
          <p:nvPr/>
        </p:nvCxnSpPr>
        <p:spPr>
          <a:xfrm>
            <a:off x="583185" y="1618884"/>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7616D166-64EA-C9E8-EF01-B42D2BF42273}"/>
              </a:ext>
            </a:extLst>
          </p:cNvPr>
          <p:cNvCxnSpPr>
            <a:cxnSpLocks/>
          </p:cNvCxnSpPr>
          <p:nvPr/>
        </p:nvCxnSpPr>
        <p:spPr>
          <a:xfrm>
            <a:off x="7734277" y="4101386"/>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xmlns="" id="{5BF0767C-4BF3-5620-1D09-950BE139B823}"/>
              </a:ext>
            </a:extLst>
          </p:cNvPr>
          <p:cNvSpPr/>
          <p:nvPr/>
        </p:nvSpPr>
        <p:spPr>
          <a:xfrm>
            <a:off x="5837452" y="8820324"/>
            <a:ext cx="4893437" cy="3797193"/>
          </a:xfrm>
          <a:prstGeom prst="rect">
            <a:avLst/>
          </a:prstGeom>
        </p:spPr>
        <p:txBody>
          <a:bodyPr wrap="square">
            <a:spAutoFit/>
          </a:bodyPr>
          <a:lstStyle/>
          <a:p>
            <a:pPr algn="justLow" rtl="1">
              <a:lnSpc>
                <a:spcPct val="150000"/>
              </a:lnSpc>
            </a:pPr>
            <a:r>
              <a:rPr lang="ar-SA" kern="100" dirty="0">
                <a:solidFill>
                  <a:schemeClr val="bg1"/>
                </a:solidFill>
                <a:latin typeface="Times New Roman" panose="02020603050405020304" pitchFamily="18" charset="0"/>
                <a:ea typeface="Aptos" panose="020B0004020202020204" pitchFamily="34" charset="0"/>
                <a:cs typeface="GE SS Two Light" panose="020A0503020102020204" pitchFamily="18" charset="-78"/>
              </a:rPr>
              <a:t>برنامج سمتي لتمكين القيادات المجتمعية ينطلق من احتياجات المستفيدين ومعرفة نقاط القوة لديهم، وتحديد الرؤية الشخصية في مجالاتهم المؤثرة في المجتمع، وإعداد الخطط القيادية وتحكيمها، ثم تأهيل المستفيدين في الكفايات المشتركة للتأهيل الشخصي والقيادي وكفايات التأثير المجتمعي، لنصل إلى قيادات يمتلكون مشاريع مجتمعية مؤثرة، وينتقلون من دائرة التميز الشخصي إلى الإنتاجية والقيادة المجتمعية.</a:t>
            </a:r>
            <a:endParaRPr lang="x-none" kern="100" dirty="0">
              <a:solidFill>
                <a:schemeClr val="bg1"/>
              </a:solidFill>
              <a:latin typeface="Times New Roman" panose="02020603050405020304" pitchFamily="18" charset="0"/>
              <a:ea typeface="Aptos" panose="020B0004020202020204" pitchFamily="34" charset="0"/>
              <a:cs typeface="Traditional Arabic" pitchFamily="2" charset="-78"/>
            </a:endParaRPr>
          </a:p>
        </p:txBody>
      </p:sp>
      <p:sp>
        <p:nvSpPr>
          <p:cNvPr id="84" name="Title 1">
            <a:extLst>
              <a:ext uri="{FF2B5EF4-FFF2-40B4-BE49-F238E27FC236}">
                <a16:creationId xmlns:a16="http://schemas.microsoft.com/office/drawing/2014/main" xmlns="" id="{C509DA09-ABAB-4F4D-8EA6-7541440D8E8F}"/>
              </a:ext>
            </a:extLst>
          </p:cNvPr>
          <p:cNvSpPr txBox="1">
            <a:spLocks/>
          </p:cNvSpPr>
          <p:nvPr/>
        </p:nvSpPr>
        <p:spPr>
          <a:xfrm>
            <a:off x="5745803" y="7014380"/>
            <a:ext cx="5076736" cy="738726"/>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ctr"/>
            <a:r>
              <a:rPr lang="ar-SA" sz="3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برنـامج سمتــي</a:t>
            </a:r>
            <a:endParaRPr lang="en-GB" sz="2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5" name="Rectangle 84">
            <a:extLst>
              <a:ext uri="{FF2B5EF4-FFF2-40B4-BE49-F238E27FC236}">
                <a16:creationId xmlns:a16="http://schemas.microsoft.com/office/drawing/2014/main" xmlns="" id="{79CBF743-0269-0942-A218-65A8D3285318}"/>
              </a:ext>
            </a:extLst>
          </p:cNvPr>
          <p:cNvSpPr/>
          <p:nvPr/>
        </p:nvSpPr>
        <p:spPr>
          <a:xfrm>
            <a:off x="5835995" y="7768662"/>
            <a:ext cx="4896352" cy="421654"/>
          </a:xfrm>
          <a:prstGeom prst="rect">
            <a:avLst/>
          </a:prstGeom>
        </p:spPr>
        <p:txBody>
          <a:bodyPr wrap="square">
            <a:spAutoFit/>
          </a:bodyPr>
          <a:lstStyle/>
          <a:p>
            <a:pPr algn="ctr">
              <a:lnSpc>
                <a:spcPct val="107000"/>
              </a:lnSpc>
              <a:spcAft>
                <a:spcPts val="800"/>
              </a:spcAft>
            </a:pPr>
            <a:r>
              <a:rPr lang="ar-SA" sz="2000" kern="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لتمكين القيادات المجتمعية</a:t>
            </a:r>
            <a:endParaRPr lang="en-GB" sz="2000" kern="10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object 8">
            <a:extLst>
              <a:ext uri="{FF2B5EF4-FFF2-40B4-BE49-F238E27FC236}">
                <a16:creationId xmlns:a16="http://schemas.microsoft.com/office/drawing/2014/main" xmlns="" id="{27AEE294-9CD2-463B-A122-F688D5FF94DA}"/>
              </a:ext>
            </a:extLst>
          </p:cNvPr>
          <p:cNvSpPr txBox="1">
            <a:spLocks/>
          </p:cNvSpPr>
          <p:nvPr/>
        </p:nvSpPr>
        <p:spPr>
          <a:xfrm>
            <a:off x="7734278" y="3311999"/>
            <a:ext cx="2563739"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برنامج بوصلة الطاقات</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descr="A black and white logo&#10;&#10;Description automatically generated">
            <a:extLst>
              <a:ext uri="{FF2B5EF4-FFF2-40B4-BE49-F238E27FC236}">
                <a16:creationId xmlns:a16="http://schemas.microsoft.com/office/drawing/2014/main" xmlns="" id="{03C8F826-DC9E-CCCF-0585-E839091FB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501" y="5689992"/>
            <a:ext cx="1966224" cy="973055"/>
          </a:xfrm>
          <a:prstGeom prst="rect">
            <a:avLst/>
          </a:prstGeom>
        </p:spPr>
      </p:pic>
      <p:pic>
        <p:nvPicPr>
          <p:cNvPr id="4" name="صورة 3" descr="صورة تحتوي على طعام, علامة, رسم&#10;&#10;تم إنشاء الوصف تلقائياً">
            <a:extLst>
              <a:ext uri="{FF2B5EF4-FFF2-40B4-BE49-F238E27FC236}">
                <a16:creationId xmlns:a16="http://schemas.microsoft.com/office/drawing/2014/main" xmlns="" id="{45008EDD-A46E-8BFD-F1FA-B94B7CFFA32F}"/>
              </a:ext>
            </a:extLst>
          </p:cNvPr>
          <p:cNvPicPr>
            <a:picLocks noChangeAspect="1"/>
          </p:cNvPicPr>
          <p:nvPr/>
        </p:nvPicPr>
        <p:blipFill>
          <a:blip r:embed="rId5">
            <a:biLevel thresh="25000"/>
          </a:blip>
          <a:stretch>
            <a:fillRect/>
          </a:stretch>
        </p:blipFill>
        <p:spPr>
          <a:xfrm>
            <a:off x="10540835" y="6007094"/>
            <a:ext cx="1313236" cy="572158"/>
          </a:xfrm>
          <a:prstGeom prst="rect">
            <a:avLst/>
          </a:prstGeom>
        </p:spPr>
      </p:pic>
      <p:sp>
        <p:nvSpPr>
          <p:cNvPr id="2" name="object 8">
            <a:extLst>
              <a:ext uri="{FF2B5EF4-FFF2-40B4-BE49-F238E27FC236}">
                <a16:creationId xmlns:a16="http://schemas.microsoft.com/office/drawing/2014/main" xmlns="" id="{04C0FCB6-1E5B-E449-792E-F6E5F0ADD4D7}"/>
              </a:ext>
            </a:extLst>
          </p:cNvPr>
          <p:cNvSpPr txBox="1">
            <a:spLocks/>
          </p:cNvSpPr>
          <p:nvPr/>
        </p:nvSpPr>
        <p:spPr>
          <a:xfrm>
            <a:off x="7460976" y="4698314"/>
            <a:ext cx="4267201" cy="702754"/>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ctr">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اسم المشاركـ/ـة: </a:t>
            </a:r>
            <a:endParaRPr lang="ar-SA" sz="2200" dirty="0" smtClean="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a:p>
            <a:pPr marL="12697" algn="ctr">
              <a:lnSpc>
                <a:spcPct val="100000"/>
              </a:lnSpc>
              <a:spcBef>
                <a:spcPts val="100"/>
              </a:spcBef>
            </a:pPr>
            <a:r>
              <a:rPr lang="ar-SA" sz="2200" dirty="0" err="1" smtClean="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ريناد</a:t>
            </a:r>
            <a:r>
              <a:rPr lang="ar-SA" sz="2200" dirty="0" smtClean="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 بنت فرحان حوضان المطرفي</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3956102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 fill="hold"/>
                                        <p:tgtEl>
                                          <p:spTgt spid="73"/>
                                        </p:tgtEl>
                                        <p:attrNameLst>
                                          <p:attrName>ppt_w</p:attrName>
                                        </p:attrNameLst>
                                      </p:cBhvr>
                                      <p:tavLst>
                                        <p:tav tm="0">
                                          <p:val>
                                            <p:fltVal val="0"/>
                                          </p:val>
                                        </p:tav>
                                        <p:tav tm="100000">
                                          <p:val>
                                            <p:strVal val="#ppt_w"/>
                                          </p:val>
                                        </p:tav>
                                      </p:tavLst>
                                    </p:anim>
                                    <p:anim calcmode="lin" valueType="num">
                                      <p:cBhvr>
                                        <p:cTn id="8" dur="10" fill="hold"/>
                                        <p:tgtEl>
                                          <p:spTgt spid="73"/>
                                        </p:tgtEl>
                                        <p:attrNameLst>
                                          <p:attrName>ppt_h</p:attrName>
                                        </p:attrNameLst>
                                      </p:cBhvr>
                                      <p:tavLst>
                                        <p:tav tm="0">
                                          <p:val>
                                            <p:fltVal val="0"/>
                                          </p:val>
                                        </p:tav>
                                        <p:tav tm="100000">
                                          <p:val>
                                            <p:strVal val="#ppt_h"/>
                                          </p:val>
                                        </p:tav>
                                      </p:tavLst>
                                    </p:anim>
                                    <p:anim calcmode="lin" valueType="num">
                                      <p:cBhvr>
                                        <p:cTn id="9" dur="10" fill="hold"/>
                                        <p:tgtEl>
                                          <p:spTgt spid="73"/>
                                        </p:tgtEl>
                                        <p:attrNameLst>
                                          <p:attrName>style.rotation</p:attrName>
                                        </p:attrNameLst>
                                      </p:cBhvr>
                                      <p:tavLst>
                                        <p:tav tm="0">
                                          <p:val>
                                            <p:fltVal val="360"/>
                                          </p:val>
                                        </p:tav>
                                        <p:tav tm="100000">
                                          <p:val>
                                            <p:fltVal val="0"/>
                                          </p:val>
                                        </p:tav>
                                      </p:tavLst>
                                    </p:anim>
                                    <p:animEffect transition="in" filter="fade">
                                      <p:cBhvr>
                                        <p:cTn id="10" dur="10"/>
                                        <p:tgtEl>
                                          <p:spTgt spid="73"/>
                                        </p:tgtEl>
                                      </p:cBhvr>
                                    </p:animEffect>
                                  </p:childTnLst>
                                </p:cTn>
                              </p:par>
                              <p:par>
                                <p:cTn id="11" presetID="6" presetClass="emph" presetSubtype="0" repeatCount="indefinite" accel="46000" decel="54000" autoRev="1" fill="hold" grpId="1" nodeType="withEffect">
                                  <p:stCondLst>
                                    <p:cond delay="0"/>
                                  </p:stCondLst>
                                  <p:childTnLst>
                                    <p:animScale>
                                      <p:cBhvr>
                                        <p:cTn id="12" dur="2300" fill="hold"/>
                                        <p:tgtEl>
                                          <p:spTgt spid="7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8FEE7C6-D4B3-AA1A-D6FB-E39EE7CAE800}"/>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xmlns="" id="{00E0FA50-62AE-BBBC-2DA1-210BC8E5A92C}"/>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xmlns="" id="{FE7768BC-E5B9-8299-B0CF-B66904875D75}"/>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x-none" sz="900"/>
          </a:p>
        </p:txBody>
      </p:sp>
      <p:sp>
        <p:nvSpPr>
          <p:cNvPr id="12" name="Title 1">
            <a:extLst>
              <a:ext uri="{FF2B5EF4-FFF2-40B4-BE49-F238E27FC236}">
                <a16:creationId xmlns:a16="http://schemas.microsoft.com/office/drawing/2014/main" xmlns="" id="{6DB0979B-46B2-E068-1983-F8303F098342}"/>
              </a:ext>
            </a:extLst>
          </p:cNvPr>
          <p:cNvSpPr txBox="1">
            <a:spLocks/>
          </p:cNvSpPr>
          <p:nvPr/>
        </p:nvSpPr>
        <p:spPr>
          <a:xfrm>
            <a:off x="6096000" y="1249213"/>
            <a:ext cx="4632766" cy="937942"/>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r"/>
            <a:r>
              <a:rPr lang="ar-SA" sz="3299"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rPr>
              <a:t>تطوير نقاط القوة</a:t>
            </a:r>
            <a:endParaRPr lang="en-GB" sz="2400"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مستطيل 1">
            <a:extLst>
              <a:ext uri="{FF2B5EF4-FFF2-40B4-BE49-F238E27FC236}">
                <a16:creationId xmlns:a16="http://schemas.microsoft.com/office/drawing/2014/main" xmlns="" id="{40E1018F-B91B-E427-FAB9-F3D4D13ABE48}"/>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5" name="جدول 4">
            <a:extLst>
              <a:ext uri="{FF2B5EF4-FFF2-40B4-BE49-F238E27FC236}">
                <a16:creationId xmlns:a16="http://schemas.microsoft.com/office/drawing/2014/main" xmlns="" id="{97548815-7D69-A670-BA96-AA160FD0A43C}"/>
              </a:ext>
            </a:extLst>
          </p:cNvPr>
          <p:cNvGraphicFramePr>
            <a:graphicFrameLocks noGrp="1"/>
          </p:cNvGraphicFramePr>
          <p:nvPr>
            <p:extLst>
              <p:ext uri="{D42A27DB-BD31-4B8C-83A1-F6EECF244321}">
                <p14:modId xmlns:p14="http://schemas.microsoft.com/office/powerpoint/2010/main" val="2292793755"/>
              </p:ext>
            </p:extLst>
          </p:nvPr>
        </p:nvGraphicFramePr>
        <p:xfrm>
          <a:off x="838091" y="1825834"/>
          <a:ext cx="10066785" cy="4419809"/>
        </p:xfrm>
        <a:graphic>
          <a:graphicData uri="http://schemas.openxmlformats.org/drawingml/2006/table">
            <a:tbl>
              <a:tblPr firstRow="1" bandRow="1">
                <a:tableStyleId>{5C22544A-7EE6-4342-B048-85BDC9FD1C3A}</a:tableStyleId>
              </a:tblPr>
              <a:tblGrid>
                <a:gridCol w="3355595">
                  <a:extLst>
                    <a:ext uri="{9D8B030D-6E8A-4147-A177-3AD203B41FA5}">
                      <a16:colId xmlns:a16="http://schemas.microsoft.com/office/drawing/2014/main" xmlns="" val="872527830"/>
                    </a:ext>
                  </a:extLst>
                </a:gridCol>
                <a:gridCol w="3355595">
                  <a:extLst>
                    <a:ext uri="{9D8B030D-6E8A-4147-A177-3AD203B41FA5}">
                      <a16:colId xmlns:a16="http://schemas.microsoft.com/office/drawing/2014/main" xmlns="" val="1275849387"/>
                    </a:ext>
                  </a:extLst>
                </a:gridCol>
                <a:gridCol w="3355595">
                  <a:extLst>
                    <a:ext uri="{9D8B030D-6E8A-4147-A177-3AD203B41FA5}">
                      <a16:colId xmlns:a16="http://schemas.microsoft.com/office/drawing/2014/main" xmlns="" val="3517509203"/>
                    </a:ext>
                  </a:extLst>
                </a:gridCol>
              </a:tblGrid>
              <a:tr h="568387">
                <a:tc>
                  <a:txBody>
                    <a:bodyPr/>
                    <a:lstStyle/>
                    <a:p>
                      <a:pPr algn="ctr"/>
                      <a:r>
                        <a:rPr lang="ar-SA" sz="18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إجراءات تنفيذية، ووسائل وأدوات</a:t>
                      </a:r>
                    </a:p>
                  </a:txBody>
                  <a:tcPr marL="42198" marR="42198" marT="21099" marB="21099" anchor="ctr">
                    <a:solidFill>
                      <a:srgbClr val="A434FF"/>
                    </a:solidFill>
                  </a:tcPr>
                </a:tc>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الأهداف التطويرية</a:t>
                      </a:r>
                    </a:p>
                  </a:txBody>
                  <a:tcPr marL="42198" marR="42198" marT="21099" marB="21099" anchor="ctr">
                    <a:solidFill>
                      <a:srgbClr val="A434FF"/>
                    </a:solidFill>
                  </a:tcPr>
                </a:tc>
                <a:tc>
                  <a:txBody>
                    <a:bodyPr/>
                    <a:lstStyle/>
                    <a:p>
                      <a:pPr algn="ctr"/>
                      <a:r>
                        <a:rPr lang="ar-SA" sz="20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السمات</a:t>
                      </a:r>
                      <a:endParaRPr lang="ar-SA" sz="12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solidFill>
                      <a:srgbClr val="A434FF"/>
                    </a:solidFill>
                  </a:tcPr>
                </a:tc>
                <a:extLst>
                  <a:ext uri="{0D108BD9-81ED-4DB2-BD59-A6C34878D82A}">
                    <a16:rowId xmlns:a16="http://schemas.microsoft.com/office/drawing/2014/main" xmlns="" val="385413161"/>
                  </a:ext>
                </a:extLst>
              </a:tr>
              <a:tr h="830587">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سجّل الإجراءات التنفيذية، ووسائل وأدوات تحقيقها</a:t>
                      </a:r>
                      <a:b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b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(قراءة، دورات، تأمل، خبراء...؛ لتحقيق أهدافك التكتيكية)</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أهداف تطويرية خلال أربعة أشهر لتحقيق النمو والتطوير في 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3748614840"/>
                  </a:ext>
                </a:extLst>
              </a:tr>
              <a:tr h="561979">
                <a:tc>
                  <a:txBody>
                    <a:bodyPr/>
                    <a:lstStyle/>
                    <a:p>
                      <a:pPr marL="0" marR="0" algn="ctr" defTabSz="914400" rtl="1" eaLnBrk="1" latinLnBrk="0" hangingPunct="1">
                        <a:lnSpc>
                          <a:spcPct val="100000"/>
                        </a:lnSpc>
                        <a:spcBef>
                          <a:spcPts val="0"/>
                        </a:spcBef>
                        <a:spcAft>
                          <a:spcPts val="1000"/>
                        </a:spcAft>
                      </a:pPr>
                      <a:r>
                        <a:rPr lang="ar-SA" sz="1600" b="0" kern="1200" baseline="0" dirty="0" smtClean="0">
                          <a:solidFill>
                            <a:schemeClr val="tx1"/>
                          </a:solidFill>
                          <a:latin typeface="Arial" panose="020B0604020202020204" pitchFamily="34" charset="0"/>
                          <a:ea typeface="+mn-ea"/>
                          <a:cs typeface="Arial" panose="020B0604020202020204" pitchFamily="34" charset="0"/>
                        </a:rPr>
                        <a:t>قراءة كتب ومقالات تعزز او تتحدث عن هذا الهدف</a:t>
                      </a:r>
                      <a:endParaRPr lang="ar-SA" sz="1600" b="0" kern="1200" baseline="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0" kern="1200" dirty="0" smtClean="0">
                          <a:solidFill>
                            <a:schemeClr val="tx1"/>
                          </a:solidFill>
                          <a:latin typeface="Arial" panose="020B0604020202020204" pitchFamily="34" charset="0"/>
                          <a:ea typeface="+mn-ea"/>
                          <a:cs typeface="Arial" panose="020B0604020202020204" pitchFamily="34" charset="0"/>
                        </a:rPr>
                        <a:t>مباشرة المهام بنفسي</a:t>
                      </a:r>
                      <a:endParaRPr lang="en-US" sz="18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smtClean="0">
                          <a:solidFill>
                            <a:schemeClr val="tx1"/>
                          </a:solidFill>
                          <a:latin typeface="Arial" panose="020B0604020202020204" pitchFamily="34" charset="0"/>
                          <a:ea typeface="+mn-ea"/>
                          <a:cs typeface="Arial" panose="020B0604020202020204" pitchFamily="34" charset="0"/>
                        </a:rPr>
                        <a:t>المسؤولية</a:t>
                      </a:r>
                      <a:r>
                        <a:rPr lang="ar-SA" sz="1800" b="0" kern="1200" baseline="0" dirty="0" smtClean="0">
                          <a:solidFill>
                            <a:schemeClr val="tx1"/>
                          </a:solidFill>
                          <a:latin typeface="Arial" panose="020B0604020202020204" pitchFamily="34" charset="0"/>
                          <a:ea typeface="+mn-ea"/>
                          <a:cs typeface="Arial" panose="020B0604020202020204" pitchFamily="34" charset="0"/>
                        </a:rPr>
                        <a:t> </a:t>
                      </a:r>
                      <a:endParaRPr lang="en-US" sz="800" b="0" kern="1200" dirty="0">
                        <a:solidFill>
                          <a:schemeClr val="tx1"/>
                        </a:solidFill>
                        <a:latin typeface="Arial" panose="020B0604020202020204" pitchFamily="34" charset="0"/>
                        <a:ea typeface="+mn-ea"/>
                        <a:cs typeface="Arial" panose="020B0604020202020204" pitchFamily="34"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75014909"/>
                  </a:ext>
                </a:extLst>
              </a:tr>
              <a:tr h="561979">
                <a:tc>
                  <a:txBody>
                    <a:bodyPr/>
                    <a:lstStyle/>
                    <a:p>
                      <a:pPr marL="0" marR="0" algn="ctr" defTabSz="914400" rtl="1" eaLnBrk="1" latinLnBrk="0" hangingPunct="1">
                        <a:lnSpc>
                          <a:spcPct val="100000"/>
                        </a:lnSpc>
                        <a:spcBef>
                          <a:spcPts val="0"/>
                        </a:spcBef>
                        <a:spcAft>
                          <a:spcPts val="1000"/>
                        </a:spcAft>
                      </a:pPr>
                      <a:r>
                        <a:rPr lang="ar-SA" sz="1600" b="0" kern="1200" baseline="0" dirty="0" smtClean="0">
                          <a:solidFill>
                            <a:schemeClr val="tx1"/>
                          </a:solidFill>
                          <a:latin typeface="Arial" panose="020B0604020202020204" pitchFamily="34" charset="0"/>
                          <a:ea typeface="+mn-ea"/>
                          <a:cs typeface="+mn-cs"/>
                        </a:rPr>
                        <a:t>قراءة كتب وحضور الدورات تعزز هذا الهدف</a:t>
                      </a:r>
                      <a:endParaRPr lang="ar-SA" sz="1600" b="0" kern="1200" baseline="0" dirty="0">
                        <a:solidFill>
                          <a:schemeClr val="tx1"/>
                        </a:solidFill>
                        <a:latin typeface="Arial" panose="020B0604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0" kern="1200" dirty="0" smtClean="0">
                          <a:solidFill>
                            <a:schemeClr val="tx1"/>
                          </a:solidFill>
                          <a:latin typeface="Arial" panose="020B0604020202020204" pitchFamily="34" charset="0"/>
                          <a:ea typeface="+mn-ea"/>
                          <a:cs typeface="Arial" panose="020B0604020202020204" pitchFamily="34" charset="0"/>
                        </a:rPr>
                        <a:t>القدرة</a:t>
                      </a:r>
                      <a:r>
                        <a:rPr lang="ar-SA" sz="1600" b="0" kern="1200" baseline="0" dirty="0" smtClean="0">
                          <a:solidFill>
                            <a:schemeClr val="tx1"/>
                          </a:solidFill>
                          <a:latin typeface="Arial" panose="020B0604020202020204" pitchFamily="34" charset="0"/>
                          <a:ea typeface="+mn-ea"/>
                          <a:cs typeface="Arial" panose="020B0604020202020204" pitchFamily="34" charset="0"/>
                        </a:rPr>
                        <a:t> على </a:t>
                      </a:r>
                      <a:r>
                        <a:rPr lang="ar-SA" sz="1600" b="0" kern="1200" dirty="0" smtClean="0">
                          <a:solidFill>
                            <a:schemeClr val="tx1"/>
                          </a:solidFill>
                          <a:latin typeface="Arial" panose="020B0604020202020204" pitchFamily="34" charset="0"/>
                          <a:ea typeface="+mn-ea"/>
                          <a:cs typeface="Arial" panose="020B0604020202020204" pitchFamily="34" charset="0"/>
                        </a:rPr>
                        <a:t>التخطيط</a:t>
                      </a:r>
                      <a:r>
                        <a:rPr lang="ar-SA" sz="1600" b="0" kern="1200" baseline="0" dirty="0" smtClean="0">
                          <a:solidFill>
                            <a:schemeClr val="tx1"/>
                          </a:solidFill>
                          <a:latin typeface="Arial" panose="020B0604020202020204" pitchFamily="34" charset="0"/>
                          <a:ea typeface="+mn-ea"/>
                          <a:cs typeface="Arial" panose="020B0604020202020204" pitchFamily="34" charset="0"/>
                        </a:rPr>
                        <a:t> </a:t>
                      </a:r>
                      <a:endParaRPr lang="en-US" sz="16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baseline="0" dirty="0" smtClean="0">
                          <a:solidFill>
                            <a:schemeClr val="tx1"/>
                          </a:solidFill>
                          <a:latin typeface="Arial" panose="020B0604020202020204" pitchFamily="34" charset="0"/>
                          <a:ea typeface="+mn-ea"/>
                          <a:cs typeface="Arial" panose="020B0604020202020204" pitchFamily="34" charset="0"/>
                        </a:rPr>
                        <a:t>الاستراتيجية </a:t>
                      </a:r>
                      <a:endParaRPr lang="en-US" sz="1600" b="0" kern="1200" baseline="0" dirty="0">
                        <a:solidFill>
                          <a:schemeClr val="tx1"/>
                        </a:solidFill>
                        <a:latin typeface="Arial" panose="020B0604020202020204" pitchFamily="34" charset="0"/>
                        <a:ea typeface="+mn-ea"/>
                        <a:cs typeface="Arial" panose="020B0604020202020204" pitchFamily="34"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9445493"/>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baseline="0" dirty="0" smtClean="0">
                          <a:solidFill>
                            <a:schemeClr val="tx1"/>
                          </a:solidFill>
                          <a:latin typeface="Arial" panose="020B0604020202020204" pitchFamily="34" charset="0"/>
                          <a:ea typeface="+mn-ea"/>
                          <a:cs typeface="+mn-cs"/>
                        </a:rPr>
                        <a:t>قراءة كتب ومقالات تعزز او تتحدث عن هذا الهدف</a:t>
                      </a:r>
                    </a:p>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Janna LT" pitchFamily="2" charset="-78"/>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Arial" panose="020B0604020202020204" pitchFamily="34" charset="0"/>
                          <a:ea typeface="+mn-ea"/>
                          <a:cs typeface="Arial" panose="020B0604020202020204" pitchFamily="34" charset="0"/>
                        </a:rPr>
                        <a:t>التصرف بحكمة دون العاطفة </a:t>
                      </a:r>
                      <a:endParaRPr lang="en-US" sz="16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Arial" panose="020B0604020202020204" pitchFamily="34" charset="0"/>
                          <a:ea typeface="+mn-ea"/>
                          <a:cs typeface="Arial" panose="020B0604020202020204" pitchFamily="34" charset="0"/>
                        </a:rPr>
                        <a:t>تداولي</a:t>
                      </a:r>
                      <a:endParaRPr lang="en-US" sz="1600" b="0" kern="1200" dirty="0">
                        <a:solidFill>
                          <a:schemeClr val="tx1"/>
                        </a:solidFill>
                        <a:latin typeface="Arial" panose="020B0604020202020204" pitchFamily="34" charset="0"/>
                        <a:ea typeface="+mn-ea"/>
                        <a:cs typeface="Arial" panose="020B0604020202020204" pitchFamily="34" charset="0"/>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21522220"/>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baseline="0" dirty="0" smtClean="0">
                          <a:solidFill>
                            <a:schemeClr val="tx1"/>
                          </a:solidFill>
                          <a:latin typeface="Arial" panose="020B0604020202020204" pitchFamily="34" charset="0"/>
                          <a:ea typeface="+mn-ea"/>
                          <a:cs typeface="+mn-cs"/>
                        </a:rPr>
                        <a:t>قراءة كتب ومقالات تعزز او تتحدث عن هذا الهدف</a:t>
                      </a:r>
                    </a:p>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Janna LT" pitchFamily="2" charset="-78"/>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Arial" panose="020B0604020202020204" pitchFamily="34" charset="0"/>
                          <a:ea typeface="+mn-ea"/>
                          <a:cs typeface="+mn-cs"/>
                        </a:rPr>
                        <a:t>الالتزام بالمواعيد</a:t>
                      </a:r>
                      <a:endParaRPr lang="en-US" sz="1600" b="0" kern="1200" dirty="0">
                        <a:solidFill>
                          <a:schemeClr val="tx1"/>
                        </a:solidFill>
                        <a:latin typeface="Arial" panose="020B0604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Arial" panose="020B0604020202020204" pitchFamily="34" charset="0"/>
                          <a:ea typeface="+mn-ea"/>
                          <a:cs typeface="Arial" panose="020B0604020202020204" pitchFamily="34" charset="0"/>
                        </a:rPr>
                        <a:t>انضباط</a:t>
                      </a:r>
                      <a:endParaRPr lang="en-US" sz="1600" b="0" kern="1200" dirty="0">
                        <a:solidFill>
                          <a:schemeClr val="tx1"/>
                        </a:solidFill>
                        <a:latin typeface="Arial" panose="020B0604020202020204" pitchFamily="34" charset="0"/>
                        <a:ea typeface="+mn-ea"/>
                        <a:cs typeface="Arial" panose="020B0604020202020204" pitchFamily="34" charset="0"/>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39888667"/>
                  </a:ext>
                </a:extLst>
              </a:tr>
              <a:tr h="561979">
                <a:tc>
                  <a:txBody>
                    <a:bodyPr/>
                    <a:lstStyle/>
                    <a:p>
                      <a:pPr marL="0" marR="0" algn="ctr" defTabSz="914400" rtl="1" eaLnBrk="1" latinLnBrk="0" hangingPunct="1">
                        <a:lnSpc>
                          <a:spcPct val="100000"/>
                        </a:lnSpc>
                        <a:spcBef>
                          <a:spcPts val="0"/>
                        </a:spcBef>
                        <a:spcAft>
                          <a:spcPts val="1000"/>
                        </a:spcAft>
                      </a:pPr>
                      <a:r>
                        <a:rPr lang="ar-SA" sz="1600" b="0" kern="1200" baseline="0" dirty="0" smtClean="0">
                          <a:solidFill>
                            <a:schemeClr val="tx1"/>
                          </a:solidFill>
                          <a:latin typeface="Arial" panose="020B0604020202020204" pitchFamily="34" charset="0"/>
                          <a:ea typeface="+mn-ea"/>
                          <a:cs typeface="+mn-cs"/>
                        </a:rPr>
                        <a:t>قراءة كتب ومقالات تعزز او تتحدث عن هذا الهدف</a:t>
                      </a:r>
                      <a:endParaRPr lang="ar-SA" sz="1600" b="0" kern="1200" baseline="0" dirty="0">
                        <a:solidFill>
                          <a:schemeClr val="tx1"/>
                        </a:solidFill>
                        <a:latin typeface="Arial" panose="020B0604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Arial" panose="020B0604020202020204" pitchFamily="34" charset="0"/>
                          <a:ea typeface="+mn-ea"/>
                          <a:cs typeface="Arial" panose="020B0604020202020204" pitchFamily="34" charset="0"/>
                        </a:rPr>
                        <a:t>فرض</a:t>
                      </a:r>
                      <a:r>
                        <a:rPr lang="ar-SA" sz="1600" b="0" kern="1200" baseline="0" dirty="0" smtClean="0">
                          <a:solidFill>
                            <a:schemeClr val="tx1"/>
                          </a:solidFill>
                          <a:latin typeface="Arial" panose="020B0604020202020204" pitchFamily="34" charset="0"/>
                          <a:ea typeface="+mn-ea"/>
                          <a:cs typeface="Arial" panose="020B0604020202020204" pitchFamily="34" charset="0"/>
                        </a:rPr>
                        <a:t> الذات وتقديرها</a:t>
                      </a:r>
                      <a:endParaRPr lang="en-US" sz="16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Arial" panose="020B0604020202020204" pitchFamily="34" charset="0"/>
                          <a:ea typeface="+mn-ea"/>
                          <a:cs typeface="Arial" panose="020B0604020202020204" pitchFamily="34" charset="0"/>
                        </a:rPr>
                        <a:t>كرز</a:t>
                      </a:r>
                      <a:endParaRPr lang="en-US" sz="1600" b="0" kern="1200" dirty="0">
                        <a:solidFill>
                          <a:schemeClr val="tx1"/>
                        </a:solidFill>
                        <a:latin typeface="Arial" panose="020B0604020202020204" pitchFamily="34" charset="0"/>
                        <a:ea typeface="+mn-ea"/>
                        <a:cs typeface="Arial" panose="020B0604020202020204" pitchFamily="34" charset="0"/>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26014937"/>
                  </a:ext>
                </a:extLst>
              </a:tr>
            </a:tbl>
          </a:graphicData>
        </a:graphic>
      </p:graphicFrame>
    </p:spTree>
    <p:extLst>
      <p:ext uri="{BB962C8B-B14F-4D97-AF65-F5344CB8AC3E}">
        <p14:creationId xmlns:p14="http://schemas.microsoft.com/office/powerpoint/2010/main" val="20748926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xmlns=""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xmlns="" id="{0EAE444D-2F90-D518-C7FE-CE7240FF1D6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x-none" sz="900"/>
          </a:p>
        </p:txBody>
      </p:sp>
      <p:sp>
        <p:nvSpPr>
          <p:cNvPr id="2" name="مستطيل 1">
            <a:extLst>
              <a:ext uri="{FF2B5EF4-FFF2-40B4-BE49-F238E27FC236}">
                <a16:creationId xmlns:a16="http://schemas.microsoft.com/office/drawing/2014/main" xmlns=""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xmlns="" id="{FA347EE2-61C5-49A1-7AE8-4C08086345AF}"/>
              </a:ext>
            </a:extLst>
          </p:cNvPr>
          <p:cNvGraphicFramePr>
            <a:graphicFrameLocks noGrp="1"/>
          </p:cNvGraphicFramePr>
          <p:nvPr>
            <p:extLst>
              <p:ext uri="{D42A27DB-BD31-4B8C-83A1-F6EECF244321}">
                <p14:modId xmlns:p14="http://schemas.microsoft.com/office/powerpoint/2010/main" val="1144803413"/>
              </p:ext>
            </p:extLst>
          </p:nvPr>
        </p:nvGraphicFramePr>
        <p:xfrm>
          <a:off x="540258" y="1063063"/>
          <a:ext cx="10355102" cy="526192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xmlns="" val="1549459106"/>
                    </a:ext>
                  </a:extLst>
                </a:gridCol>
                <a:gridCol w="1435382">
                  <a:extLst>
                    <a:ext uri="{9D8B030D-6E8A-4147-A177-3AD203B41FA5}">
                      <a16:colId xmlns:a16="http://schemas.microsoft.com/office/drawing/2014/main" xmlns="" val="4174486185"/>
                    </a:ext>
                  </a:extLst>
                </a:gridCol>
                <a:gridCol w="1435382">
                  <a:extLst>
                    <a:ext uri="{9D8B030D-6E8A-4147-A177-3AD203B41FA5}">
                      <a16:colId xmlns:a16="http://schemas.microsoft.com/office/drawing/2014/main" xmlns="" val="1194054848"/>
                    </a:ext>
                  </a:extLst>
                </a:gridCol>
                <a:gridCol w="3818016">
                  <a:extLst>
                    <a:ext uri="{9D8B030D-6E8A-4147-A177-3AD203B41FA5}">
                      <a16:colId xmlns:a16="http://schemas.microsoft.com/office/drawing/2014/main" xmlns="" val="4105006926"/>
                    </a:ext>
                  </a:extLst>
                </a:gridCol>
                <a:gridCol w="2230940">
                  <a:extLst>
                    <a:ext uri="{9D8B030D-6E8A-4147-A177-3AD203B41FA5}">
                      <a16:colId xmlns:a16="http://schemas.microsoft.com/office/drawing/2014/main" xmlns=""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xmlns=""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xmlns=""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266484983"/>
                  </a:ext>
                </a:extLst>
              </a:tr>
              <a:tr h="610038">
                <a:tc>
                  <a:txBody>
                    <a:bodyPr/>
                    <a:lstStyle/>
                    <a:p>
                      <a:pPr marL="0" marR="0" algn="ctr" defTabSz="914400" rtl="1" eaLnBrk="1" latinLnBrk="0" hangingPunct="1">
                        <a:lnSpc>
                          <a:spcPct val="100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منضبط</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في هذا الهدف</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الربع الثاني لعام 2025م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الأول لعام 2025 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ممارسة الاعمال بنفسي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المسؤولية</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0455120"/>
                  </a:ext>
                </a:extLst>
              </a:tr>
              <a:tr h="610038">
                <a:tc>
                  <a:txBody>
                    <a:bodyPr/>
                    <a:lstStyle/>
                    <a:p>
                      <a:pPr marL="0" marR="0" algn="ctr" defTabSz="914400" rtl="1" eaLnBrk="1" latinLnBrk="0" hangingPunct="1">
                        <a:lnSpc>
                          <a:spcPct val="115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اسير بالشكل المطلوب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للوصل لهذ الهدف</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الربع الثاني لعام 2025م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الأول لعام 2025 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القدرة</a:t>
                      </a:r>
                      <a:r>
                        <a:rPr lang="ar-SA" sz="1400" b="1"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على اتخاذ القرارات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751390492"/>
                  </a:ext>
                </a:extLst>
              </a:tr>
              <a:tr h="610038">
                <a:tc>
                  <a:txBody>
                    <a:bodyPr/>
                    <a:lstStyle/>
                    <a:p>
                      <a:pPr marL="0" marR="0" algn="ctr" defTabSz="914400" rtl="1" eaLnBrk="1" latinLnBrk="0" hangingPunct="1">
                        <a:lnSpc>
                          <a:spcPct val="115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اسير بالشكل المطلوب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للوصل لهذ الهدف</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الربع الثاني لعام 2025م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الأول لعام 2025 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التفاني </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منضبط</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في هذا الهدف</a:t>
                      </a:r>
                      <a:endPar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الربع الثاني لعام 2025م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الأول لعام 2025 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الصدق </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697619380"/>
                  </a:ext>
                </a:extLst>
              </a:tr>
              <a:tr h="610038">
                <a:tc>
                  <a:txBody>
                    <a:bodyPr/>
                    <a:lstStyle/>
                    <a:p>
                      <a:pPr marL="0" marR="0" algn="ctr" defTabSz="914400" rtl="1" eaLnBrk="1" latinLnBrk="0" hangingPunct="1">
                        <a:lnSpc>
                          <a:spcPct val="115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اسير بالشكل المطلوب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للوصل لهذ الهدف</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الربع الثاني لعام 2025م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الأول لعام 2025 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المرونة</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091578114"/>
                  </a:ext>
                </a:extLst>
              </a:tr>
            </a:tbl>
          </a:graphicData>
        </a:graphic>
      </p:graphicFrame>
    </p:spTree>
    <p:extLst>
      <p:ext uri="{BB962C8B-B14F-4D97-AF65-F5344CB8AC3E}">
        <p14:creationId xmlns:p14="http://schemas.microsoft.com/office/powerpoint/2010/main" val="365521896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DE02825-2D4D-FF9E-23C4-1227E5779AB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xmlns="" id="{7BF4C82B-2605-2AB7-DAAB-5B245738F9A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xmlns="" id="{66C2F527-5527-3DE2-F464-4A88EFF8E54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x-none" sz="900"/>
          </a:p>
        </p:txBody>
      </p:sp>
      <p:sp>
        <p:nvSpPr>
          <p:cNvPr id="2" name="مستطيل 1">
            <a:extLst>
              <a:ext uri="{FF2B5EF4-FFF2-40B4-BE49-F238E27FC236}">
                <a16:creationId xmlns:a16="http://schemas.microsoft.com/office/drawing/2014/main" xmlns="" id="{DB7B7F6D-5C91-DDCA-0229-926F0872F424}"/>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xmlns="" id="{D0BBEE8D-F3D6-5B38-CBE8-716D4C4C330E}"/>
              </a:ext>
            </a:extLst>
          </p:cNvPr>
          <p:cNvGraphicFramePr>
            <a:graphicFrameLocks noGrp="1"/>
          </p:cNvGraphicFramePr>
          <p:nvPr>
            <p:extLst>
              <p:ext uri="{D42A27DB-BD31-4B8C-83A1-F6EECF244321}">
                <p14:modId xmlns:p14="http://schemas.microsoft.com/office/powerpoint/2010/main" val="1708811851"/>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xmlns="" val="1549459106"/>
                    </a:ext>
                  </a:extLst>
                </a:gridCol>
                <a:gridCol w="1435382">
                  <a:extLst>
                    <a:ext uri="{9D8B030D-6E8A-4147-A177-3AD203B41FA5}">
                      <a16:colId xmlns:a16="http://schemas.microsoft.com/office/drawing/2014/main" xmlns="" val="4174486185"/>
                    </a:ext>
                  </a:extLst>
                </a:gridCol>
                <a:gridCol w="1435382">
                  <a:extLst>
                    <a:ext uri="{9D8B030D-6E8A-4147-A177-3AD203B41FA5}">
                      <a16:colId xmlns:a16="http://schemas.microsoft.com/office/drawing/2014/main" xmlns="" val="1194054848"/>
                    </a:ext>
                  </a:extLst>
                </a:gridCol>
                <a:gridCol w="3818016">
                  <a:extLst>
                    <a:ext uri="{9D8B030D-6E8A-4147-A177-3AD203B41FA5}">
                      <a16:colId xmlns:a16="http://schemas.microsoft.com/office/drawing/2014/main" xmlns="" val="4105006926"/>
                    </a:ext>
                  </a:extLst>
                </a:gridCol>
                <a:gridCol w="2230940">
                  <a:extLst>
                    <a:ext uri="{9D8B030D-6E8A-4147-A177-3AD203B41FA5}">
                      <a16:colId xmlns:a16="http://schemas.microsoft.com/office/drawing/2014/main" xmlns=""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xmlns=""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xmlns=""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266484983"/>
                  </a:ext>
                </a:extLst>
              </a:tr>
              <a:tr h="610038">
                <a:tc>
                  <a:txBody>
                    <a:bodyPr/>
                    <a:lstStyle/>
                    <a:p>
                      <a:pPr marL="0" marR="0" algn="ctr" defTabSz="914400" rtl="1" eaLnBrk="1" latinLnBrk="0" hangingPunct="1">
                        <a:lnSpc>
                          <a:spcPct val="100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لم يحن وقت العمل على هذا الهدف بعد </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بداية 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الثالث            لعام 2025 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الثاني لعام 2025 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امتلاك الرؤية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الاستراتيجية</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0455120"/>
                  </a:ext>
                </a:extLst>
              </a:tr>
              <a:tr h="610038">
                <a:tc>
                  <a:txBody>
                    <a:bodyPr/>
                    <a:lstStyle/>
                    <a:p>
                      <a:pPr marL="0" marR="0" algn="ctr" defTabSz="914400" rtl="1" eaLnBrk="1" latinLnBrk="0" hangingPunct="1">
                        <a:lnSpc>
                          <a:spcPct val="100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لم يحن وقت العمل على هذا الهدف بعد </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الربع الثالث خلال العام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الثاني لعام 2025 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الابداع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751390492"/>
                  </a:ext>
                </a:extLst>
              </a:tr>
              <a:tr h="610038">
                <a:tc>
                  <a:txBody>
                    <a:bodyPr/>
                    <a:lstStyle/>
                    <a:p>
                      <a:pPr marL="0" marR="0" algn="ctr" defTabSz="914400" rtl="1" eaLnBrk="1" latinLnBrk="0" hangingPunct="1">
                        <a:lnSpc>
                          <a:spcPct val="100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لم يحن وقت العمل على هذا الهدف بعد </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الثالث            لعام 2025 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الثاني لعام 2025 م</a:t>
                      </a:r>
                      <a:endParaRPr lang="en-US"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السعي للتغير للأفضل </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091578114"/>
                  </a:ext>
                </a:extLst>
              </a:tr>
            </a:tbl>
          </a:graphicData>
        </a:graphic>
      </p:graphicFrame>
    </p:spTree>
    <p:extLst>
      <p:ext uri="{BB962C8B-B14F-4D97-AF65-F5344CB8AC3E}">
        <p14:creationId xmlns:p14="http://schemas.microsoft.com/office/powerpoint/2010/main" val="2459580782"/>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943B9A7-FCB1-AEF9-AA91-E961DF9F4FEF}"/>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xmlns="" id="{30785AB7-5CE9-E5AD-13A4-DD56D07AB2C8}"/>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xmlns="" id="{99643E1D-9140-8306-8368-9E13CD89C833}"/>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x-none" sz="900"/>
          </a:p>
        </p:txBody>
      </p:sp>
      <p:sp>
        <p:nvSpPr>
          <p:cNvPr id="2" name="مستطيل 1">
            <a:extLst>
              <a:ext uri="{FF2B5EF4-FFF2-40B4-BE49-F238E27FC236}">
                <a16:creationId xmlns:a16="http://schemas.microsoft.com/office/drawing/2014/main" xmlns="" id="{EF5BD074-ACB4-8E07-943A-045AB807BB9F}"/>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xmlns="" id="{AD0F905B-2C39-0ECB-80B1-300427A78863}"/>
              </a:ext>
            </a:extLst>
          </p:cNvPr>
          <p:cNvGraphicFramePr>
            <a:graphicFrameLocks noGrp="1"/>
          </p:cNvGraphicFramePr>
          <p:nvPr>
            <p:extLst>
              <p:ext uri="{D42A27DB-BD31-4B8C-83A1-F6EECF244321}">
                <p14:modId xmlns:p14="http://schemas.microsoft.com/office/powerpoint/2010/main" val="1339172193"/>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xmlns="" val="1549459106"/>
                    </a:ext>
                  </a:extLst>
                </a:gridCol>
                <a:gridCol w="1435382">
                  <a:extLst>
                    <a:ext uri="{9D8B030D-6E8A-4147-A177-3AD203B41FA5}">
                      <a16:colId xmlns:a16="http://schemas.microsoft.com/office/drawing/2014/main" xmlns="" val="4174486185"/>
                    </a:ext>
                  </a:extLst>
                </a:gridCol>
                <a:gridCol w="1435382">
                  <a:extLst>
                    <a:ext uri="{9D8B030D-6E8A-4147-A177-3AD203B41FA5}">
                      <a16:colId xmlns:a16="http://schemas.microsoft.com/office/drawing/2014/main" xmlns="" val="1194054848"/>
                    </a:ext>
                  </a:extLst>
                </a:gridCol>
                <a:gridCol w="3818016">
                  <a:extLst>
                    <a:ext uri="{9D8B030D-6E8A-4147-A177-3AD203B41FA5}">
                      <a16:colId xmlns:a16="http://schemas.microsoft.com/office/drawing/2014/main" xmlns="" val="4105006926"/>
                    </a:ext>
                  </a:extLst>
                </a:gridCol>
                <a:gridCol w="2230940">
                  <a:extLst>
                    <a:ext uri="{9D8B030D-6E8A-4147-A177-3AD203B41FA5}">
                      <a16:colId xmlns:a16="http://schemas.microsoft.com/office/drawing/2014/main" xmlns=""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xmlns=""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xmlns=""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266484983"/>
                  </a:ext>
                </a:extLst>
              </a:tr>
              <a:tr h="610038">
                <a:tc>
                  <a:txBody>
                    <a:bodyPr/>
                    <a:lstStyle/>
                    <a:p>
                      <a:pPr marL="0" marR="0" indent="0" algn="ctr" defTabSz="914400" rtl="1" eaLnBrk="1" fontAlgn="auto" latinLnBrk="0" hangingPunct="1">
                        <a:lnSpc>
                          <a:spcPct val="100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منضبط</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في هذا الهدف</a:t>
                      </a:r>
                      <a:endPar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الثاني              لعام 2025 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الاول           لعام 2025 م</a:t>
                      </a:r>
                      <a:endParaRPr lang="en-US"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الانجاز</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تداولي</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0455120"/>
                  </a:ext>
                </a:extLst>
              </a:tr>
              <a:tr h="610038">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اسير بالشكل المطلوب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للوصل لهذ الهدف</a:t>
                      </a:r>
                      <a:endParaRPr lang="en-US"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الثاني             لعام 2025 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الاول            لعام 2025 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المخاطرة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اسير بالشكل المطلوب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للوصل لهذ الهدف</a:t>
                      </a:r>
                      <a:endParaRPr lang="en-US"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الثاني             لعام 2025 م</a:t>
                      </a:r>
                      <a:endParaRPr lang="en-US"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الاول            لعام 2025 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التنبؤ </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091578114"/>
                  </a:ext>
                </a:extLst>
              </a:tr>
            </a:tbl>
          </a:graphicData>
        </a:graphic>
      </p:graphicFrame>
    </p:spTree>
    <p:extLst>
      <p:ext uri="{BB962C8B-B14F-4D97-AF65-F5344CB8AC3E}">
        <p14:creationId xmlns:p14="http://schemas.microsoft.com/office/powerpoint/2010/main" val="1655777106"/>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7EE9DFC-BDC5-5BF5-6515-E10C63D6FC5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xmlns="" id="{3497DC8D-CACC-ED5D-A903-08DCCAAF2BF4}"/>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xmlns="" id="{63B4B8AF-BDDF-C695-1E8A-2CBFA065C41F}"/>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x-none" sz="900"/>
          </a:p>
        </p:txBody>
      </p:sp>
      <p:sp>
        <p:nvSpPr>
          <p:cNvPr id="2" name="مستطيل 1">
            <a:extLst>
              <a:ext uri="{FF2B5EF4-FFF2-40B4-BE49-F238E27FC236}">
                <a16:creationId xmlns:a16="http://schemas.microsoft.com/office/drawing/2014/main" xmlns="" id="{3DC7CDB9-3BFE-CE3D-ED1E-693A3F41652B}"/>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xmlns="" id="{987DE9DD-6CD8-CDD7-0FF9-63597F1ED7D8}"/>
              </a:ext>
            </a:extLst>
          </p:cNvPr>
          <p:cNvGraphicFramePr>
            <a:graphicFrameLocks noGrp="1"/>
          </p:cNvGraphicFramePr>
          <p:nvPr>
            <p:extLst>
              <p:ext uri="{D42A27DB-BD31-4B8C-83A1-F6EECF244321}">
                <p14:modId xmlns:p14="http://schemas.microsoft.com/office/powerpoint/2010/main" val="111049078"/>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xmlns="" val="1549459106"/>
                    </a:ext>
                  </a:extLst>
                </a:gridCol>
                <a:gridCol w="1435382">
                  <a:extLst>
                    <a:ext uri="{9D8B030D-6E8A-4147-A177-3AD203B41FA5}">
                      <a16:colId xmlns:a16="http://schemas.microsoft.com/office/drawing/2014/main" xmlns="" val="4174486185"/>
                    </a:ext>
                  </a:extLst>
                </a:gridCol>
                <a:gridCol w="1435382">
                  <a:extLst>
                    <a:ext uri="{9D8B030D-6E8A-4147-A177-3AD203B41FA5}">
                      <a16:colId xmlns:a16="http://schemas.microsoft.com/office/drawing/2014/main" xmlns="" val="1194054848"/>
                    </a:ext>
                  </a:extLst>
                </a:gridCol>
                <a:gridCol w="3818016">
                  <a:extLst>
                    <a:ext uri="{9D8B030D-6E8A-4147-A177-3AD203B41FA5}">
                      <a16:colId xmlns:a16="http://schemas.microsoft.com/office/drawing/2014/main" xmlns="" val="4105006926"/>
                    </a:ext>
                  </a:extLst>
                </a:gridCol>
                <a:gridCol w="2230940">
                  <a:extLst>
                    <a:ext uri="{9D8B030D-6E8A-4147-A177-3AD203B41FA5}">
                      <a16:colId xmlns:a16="http://schemas.microsoft.com/office/drawing/2014/main" xmlns=""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xmlns=""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xmlns=""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266484983"/>
                  </a:ext>
                </a:extLst>
              </a:tr>
              <a:tr h="610038">
                <a:tc>
                  <a:txBody>
                    <a:bodyPr/>
                    <a:lstStyle/>
                    <a:p>
                      <a:pPr marL="0" marR="0" algn="ctr" defTabSz="914400" rtl="1" eaLnBrk="1" latinLnBrk="0" hangingPunct="1">
                        <a:lnSpc>
                          <a:spcPct val="100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ملتزم</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الربع الثالث خلال العام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الأول لعام 2025 م</a:t>
                      </a:r>
                      <a:endParaRPr lang="en-US"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التنظيم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الانضباط</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0455120"/>
                  </a:ext>
                </a:extLst>
              </a:tr>
              <a:tr h="610038">
                <a:tc>
                  <a:txBody>
                    <a:bodyPr/>
                    <a:lstStyle/>
                    <a:p>
                      <a:pPr marL="0" marR="0" algn="ctr" defTabSz="914400" rtl="1" eaLnBrk="1" latinLnBrk="0" hangingPunct="1">
                        <a:lnSpc>
                          <a:spcPct val="115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 زلت</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احتاج لمزيد ممن الوقت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الربع الثالث خلال العام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الأول لعام 2025 م</a:t>
                      </a:r>
                      <a:endParaRPr lang="en-US"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ضبط النفس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اسير بشكل جيد جداً</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الربع الثالث خلال العام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الأول لعام 2025 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الالتزام </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091578114"/>
                  </a:ext>
                </a:extLst>
              </a:tr>
            </a:tbl>
          </a:graphicData>
        </a:graphic>
      </p:graphicFrame>
    </p:spTree>
    <p:extLst>
      <p:ext uri="{BB962C8B-B14F-4D97-AF65-F5344CB8AC3E}">
        <p14:creationId xmlns:p14="http://schemas.microsoft.com/office/powerpoint/2010/main" val="1140420970"/>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5E96DAD-0D49-290A-5910-1740037D838C}"/>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xmlns="" id="{8A35C81F-1F04-10D5-E962-BF2AD21112B1}"/>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xmlns="" id="{3DB80F37-27CE-6F39-E70B-AACDDB0800A0}"/>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x-none" sz="900"/>
          </a:p>
        </p:txBody>
      </p:sp>
      <p:sp>
        <p:nvSpPr>
          <p:cNvPr id="2" name="مستطيل 1">
            <a:extLst>
              <a:ext uri="{FF2B5EF4-FFF2-40B4-BE49-F238E27FC236}">
                <a16:creationId xmlns:a16="http://schemas.microsoft.com/office/drawing/2014/main" xmlns="" id="{6D49E569-1F50-B1A2-6BE1-5171E61D0993}"/>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xmlns="" id="{E0BC5F2D-DD09-FFB7-D37B-60D5DC70C768}"/>
              </a:ext>
            </a:extLst>
          </p:cNvPr>
          <p:cNvGraphicFramePr>
            <a:graphicFrameLocks noGrp="1"/>
          </p:cNvGraphicFramePr>
          <p:nvPr>
            <p:extLst>
              <p:ext uri="{D42A27DB-BD31-4B8C-83A1-F6EECF244321}">
                <p14:modId xmlns:p14="http://schemas.microsoft.com/office/powerpoint/2010/main" val="432972030"/>
              </p:ext>
            </p:extLst>
          </p:nvPr>
        </p:nvGraphicFramePr>
        <p:xfrm>
          <a:off x="540258" y="1063063"/>
          <a:ext cx="10355102" cy="527730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xmlns="" val="1549459106"/>
                    </a:ext>
                  </a:extLst>
                </a:gridCol>
                <a:gridCol w="1435382">
                  <a:extLst>
                    <a:ext uri="{9D8B030D-6E8A-4147-A177-3AD203B41FA5}">
                      <a16:colId xmlns:a16="http://schemas.microsoft.com/office/drawing/2014/main" xmlns="" val="4174486185"/>
                    </a:ext>
                  </a:extLst>
                </a:gridCol>
                <a:gridCol w="1435382">
                  <a:extLst>
                    <a:ext uri="{9D8B030D-6E8A-4147-A177-3AD203B41FA5}">
                      <a16:colId xmlns:a16="http://schemas.microsoft.com/office/drawing/2014/main" xmlns="" val="1194054848"/>
                    </a:ext>
                  </a:extLst>
                </a:gridCol>
                <a:gridCol w="3818016">
                  <a:extLst>
                    <a:ext uri="{9D8B030D-6E8A-4147-A177-3AD203B41FA5}">
                      <a16:colId xmlns:a16="http://schemas.microsoft.com/office/drawing/2014/main" xmlns="" val="4105006926"/>
                    </a:ext>
                  </a:extLst>
                </a:gridCol>
                <a:gridCol w="2230940">
                  <a:extLst>
                    <a:ext uri="{9D8B030D-6E8A-4147-A177-3AD203B41FA5}">
                      <a16:colId xmlns:a16="http://schemas.microsoft.com/office/drawing/2014/main" xmlns=""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xmlns=""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xmlns=""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266484983"/>
                  </a:ext>
                </a:extLst>
              </a:tr>
              <a:tr h="610038">
                <a:tc>
                  <a:txBody>
                    <a:bodyPr/>
                    <a:lstStyle/>
                    <a:p>
                      <a:pPr marL="0" marR="0" algn="ctr" defTabSz="914400" rtl="1" eaLnBrk="1" latinLnBrk="0" hangingPunct="1">
                        <a:lnSpc>
                          <a:spcPct val="100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تحتاج على مزيد من الوقت </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عام 2026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الأول لعام 2025 م</a:t>
                      </a:r>
                      <a:endParaRPr lang="en-US"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الثقة العالية</a:t>
                      </a:r>
                      <a:r>
                        <a:rPr lang="ar-SA" sz="1400" b="1"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بالنفس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28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ركز</a:t>
                      </a:r>
                      <a:endParaRPr lang="ar-SA" sz="28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0455120"/>
                  </a:ext>
                </a:extLst>
              </a:tr>
              <a:tr h="610038">
                <a:tc>
                  <a:txBody>
                    <a:bodyPr/>
                    <a:lstStyle/>
                    <a:p>
                      <a:pPr marL="0" marR="0" algn="ctr" defTabSz="914400" rtl="1" eaLnBrk="1" latinLnBrk="0" hangingPunct="1">
                        <a:lnSpc>
                          <a:spcPct val="115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جيد</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نوعاً ما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عام 2026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الأول لعام 2025 م</a:t>
                      </a:r>
                      <a:endParaRPr lang="en-US"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التعبير</a:t>
                      </a:r>
                      <a:r>
                        <a:rPr lang="ar-SA" sz="1400" b="1"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عن المشاعر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اسير</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بشكل صحيح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عام 2026</a:t>
                      </a:r>
                      <a:endParaRPr lang="en-US"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الأول لعام 2025 م</a:t>
                      </a:r>
                      <a:endParaRPr lang="en-US"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التواصل البشري </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تحتاج الى </a:t>
                      </a:r>
                      <a:r>
                        <a:rPr lang="ar-SA" sz="1400" b="0" kern="120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وقت لاكتسابها</a:t>
                      </a:r>
                      <a:r>
                        <a:rPr lang="ar-SA" sz="1400" b="0" kern="1200" baseline="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عام 2026</a:t>
                      </a:r>
                      <a:endParaRPr lang="en-US"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الأول لعام 2025 م</a:t>
                      </a:r>
                      <a:endParaRPr lang="en-US"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التفاؤل</a:t>
                      </a:r>
                      <a:r>
                        <a:rPr lang="ar-SA" sz="1400" b="1"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المعقول </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منضبط بهذا الجانب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عام 2026</a:t>
                      </a:r>
                      <a:endParaRPr lang="en-US"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الرب</a:t>
                      </a:r>
                      <a:r>
                        <a:rPr lang="ar-SA" sz="1400" b="0" kern="1200" baseline="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 الأول لعام 2025 م</a:t>
                      </a:r>
                      <a:endParaRPr lang="en-US" sz="1400" b="0"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smtClean="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تقبل ملاحظات الغير </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091578114"/>
                  </a:ext>
                </a:extLst>
              </a:tr>
            </a:tbl>
          </a:graphicData>
        </a:graphic>
      </p:graphicFrame>
    </p:spTree>
    <p:extLst>
      <p:ext uri="{BB962C8B-B14F-4D97-AF65-F5344CB8AC3E}">
        <p14:creationId xmlns:p14="http://schemas.microsoft.com/office/powerpoint/2010/main" val="880391590"/>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535</TotalTime>
  <Words>719</Words>
  <Application>Microsoft Office PowerPoint</Application>
  <PresentationFormat>ملء الشاشة</PresentationFormat>
  <Paragraphs>167</Paragraphs>
  <Slides>7</Slides>
  <Notes>1</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7</vt:i4>
      </vt:variant>
    </vt:vector>
  </HeadingPairs>
  <TitlesOfParts>
    <vt:vector size="18" baseType="lpstr">
      <vt:lpstr>Aptos</vt:lpstr>
      <vt:lpstr>Arial</vt:lpstr>
      <vt:lpstr>Calibri</vt:lpstr>
      <vt:lpstr>Calibri Light</vt:lpstr>
      <vt:lpstr>GE SS Two Bold</vt:lpstr>
      <vt:lpstr>GE SS Two Light</vt:lpstr>
      <vt:lpstr>Helvetica Neue</vt:lpstr>
      <vt:lpstr>Janna LT</vt:lpstr>
      <vt:lpstr>Times New Roman</vt:lpstr>
      <vt:lpstr>Traditional Arabic</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LENOVO 2022</cp:lastModifiedBy>
  <cp:revision>22</cp:revision>
  <dcterms:created xsi:type="dcterms:W3CDTF">2024-07-25T16:29:18Z</dcterms:created>
  <dcterms:modified xsi:type="dcterms:W3CDTF">2025-03-27T09:09:39Z</dcterms:modified>
</cp:coreProperties>
</file>