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1797" r:id="rId2"/>
    <p:sldId id="2107" r:id="rId3"/>
    <p:sldId id="2106" r:id="rId4"/>
    <p:sldId id="2108" r:id="rId5"/>
    <p:sldId id="2109" r:id="rId6"/>
    <p:sldId id="2110" r:id="rId7"/>
    <p:sldId id="211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AD48"/>
    <a:srgbClr val="1B677F"/>
    <a:srgbClr val="1C1542"/>
    <a:srgbClr val="A435FE"/>
    <a:srgbClr val="8A888F"/>
    <a:srgbClr val="1BB3C4"/>
    <a:srgbClr val="11093B"/>
    <a:srgbClr val="E7A722"/>
    <a:srgbClr val="92C740"/>
    <a:srgbClr val="0A0E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04036C-C871-46E0-8DCE-1C8B1E971FF6}" v="8" dt="2025-03-22T22:53:05.8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4" d="100"/>
          <a:sy n="84" d="100"/>
        </p:scale>
        <p:origin x="126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DA25CE3C-4F24-465F-ABA9-30B06FBEF4C0}" type="datetimeFigureOut">
              <a:rPr lang="ar-SA" smtClean="0"/>
              <a:t>27/09/46</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043DF759-8B0A-40B0-AD70-88767C8F3970}" type="slidenum">
              <a:rPr lang="ar-SA" smtClean="0"/>
              <a:t>‹#›</a:t>
            </a:fld>
            <a:endParaRPr lang="ar-SA"/>
          </a:p>
        </p:txBody>
      </p:sp>
    </p:spTree>
    <p:extLst>
      <p:ext uri="{BB962C8B-B14F-4D97-AF65-F5344CB8AC3E}">
        <p14:creationId xmlns:p14="http://schemas.microsoft.com/office/powerpoint/2010/main" val="11206213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A" dirty="0"/>
          </a:p>
        </p:txBody>
      </p:sp>
      <p:sp>
        <p:nvSpPr>
          <p:cNvPr id="4" name="Slide Number Placeholder 3"/>
          <p:cNvSpPr>
            <a:spLocks noGrp="1"/>
          </p:cNvSpPr>
          <p:nvPr>
            <p:ph type="sldNum" sz="quarter" idx="5"/>
          </p:nvPr>
        </p:nvSpPr>
        <p:spPr/>
        <p:txBody>
          <a:bodyPr/>
          <a:lstStyle/>
          <a:p>
            <a:fld id="{E502A053-9E28-4D4C-B446-3C2814735BD1}" type="slidenum">
              <a:rPr lang="en-US" smtClean="0"/>
              <a:t>1</a:t>
            </a:fld>
            <a:endParaRPr lang="en-US"/>
          </a:p>
        </p:txBody>
      </p:sp>
    </p:spTree>
    <p:extLst>
      <p:ext uri="{BB962C8B-B14F-4D97-AF65-F5344CB8AC3E}">
        <p14:creationId xmlns:p14="http://schemas.microsoft.com/office/powerpoint/2010/main" val="4009986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77FCCE4-E5B8-4827-BBF9-96AA96485A88}"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3540408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7FCCE4-E5B8-4827-BBF9-96AA96485A88}"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71424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7FCCE4-E5B8-4827-BBF9-96AA96485A88}"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3314803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4431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7FCCE4-E5B8-4827-BBF9-96AA96485A88}"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1898095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7FCCE4-E5B8-4827-BBF9-96AA96485A88}"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062047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7FCCE4-E5B8-4827-BBF9-96AA96485A88}" type="datetimeFigureOut">
              <a:rPr lang="en-US" smtClean="0"/>
              <a:t>3/26/2025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1961217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7FCCE4-E5B8-4827-BBF9-96AA96485A88}" type="datetimeFigureOut">
              <a:rPr lang="en-US" smtClean="0"/>
              <a:t>3/26/2025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3953407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7FCCE4-E5B8-4827-BBF9-96AA96485A88}" type="datetimeFigureOut">
              <a:rPr lang="en-US" smtClean="0"/>
              <a:t>3/26/2025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293525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7FCCE4-E5B8-4827-BBF9-96AA96485A88}" type="datetimeFigureOut">
              <a:rPr lang="en-US" smtClean="0"/>
              <a:t>3/26/2025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229304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7FCCE4-E5B8-4827-BBF9-96AA96485A88}" type="datetimeFigureOut">
              <a:rPr lang="en-US" smtClean="0"/>
              <a:t>3/26/2025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2377479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7FCCE4-E5B8-4827-BBF9-96AA96485A88}" type="datetimeFigureOut">
              <a:rPr lang="en-US" smtClean="0"/>
              <a:t>3/26/2025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2094827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FCCE4-E5B8-4827-BBF9-96AA96485A88}" type="datetimeFigureOut">
              <a:rPr lang="en-US" smtClean="0"/>
              <a:t>3/26/2025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5C9119-0469-431D-BE00-7E3AF7536024}" type="slidenum">
              <a:rPr lang="en-US" smtClean="0"/>
              <a:t>‹#›</a:t>
            </a:fld>
            <a:endParaRPr lang="en-US"/>
          </a:p>
        </p:txBody>
      </p:sp>
    </p:spTree>
    <p:extLst>
      <p:ext uri="{BB962C8B-B14F-4D97-AF65-F5344CB8AC3E}">
        <p14:creationId xmlns:p14="http://schemas.microsoft.com/office/powerpoint/2010/main" val="506351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90A3B87-DA19-5B06-B6AE-E6E4B2FDCE34}"/>
              </a:ext>
            </a:extLst>
          </p:cNvPr>
          <p:cNvSpPr/>
          <p:nvPr/>
        </p:nvSpPr>
        <p:spPr>
          <a:xfrm>
            <a:off x="1"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A" sz="900"/>
          </a:p>
        </p:txBody>
      </p:sp>
      <p:pic>
        <p:nvPicPr>
          <p:cNvPr id="3" name="Picture 2" descr="A group of black figures&#10;&#10;Description automatically generated">
            <a:extLst>
              <a:ext uri="{FF2B5EF4-FFF2-40B4-BE49-F238E27FC236}">
                <a16:creationId xmlns:a16="http://schemas.microsoft.com/office/drawing/2014/main" id="{8ACB5527-B2EB-E19C-F0E7-02D8F6F675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 y="446"/>
            <a:ext cx="12190412" cy="6857107"/>
          </a:xfrm>
          <a:prstGeom prst="rect">
            <a:avLst/>
          </a:prstGeom>
        </p:spPr>
      </p:pic>
      <p:sp>
        <p:nvSpPr>
          <p:cNvPr id="25" name="TextBox 24">
            <a:extLst>
              <a:ext uri="{FF2B5EF4-FFF2-40B4-BE49-F238E27FC236}">
                <a16:creationId xmlns:a16="http://schemas.microsoft.com/office/drawing/2014/main" id="{ABDC2006-B2FC-514A-7A3A-8642012E9E5F}"/>
              </a:ext>
            </a:extLst>
          </p:cNvPr>
          <p:cNvSpPr txBox="1"/>
          <p:nvPr/>
        </p:nvSpPr>
        <p:spPr>
          <a:xfrm>
            <a:off x="375509" y="786595"/>
            <a:ext cx="1724874" cy="830868"/>
          </a:xfrm>
          <a:prstGeom prst="rect">
            <a:avLst/>
          </a:prstGeom>
          <a:noFill/>
        </p:spPr>
        <p:txBody>
          <a:bodyPr wrap="square" rtlCol="0" anchor="ctr">
            <a:spAutoFit/>
          </a:bodyPr>
          <a:lstStyle/>
          <a:p>
            <a:pPr algn="ctr"/>
            <a:r>
              <a:rPr lang="en-US" sz="4799" b="1" dirty="0">
                <a:solidFill>
                  <a:srgbClr val="E6E9EE"/>
                </a:solidFill>
                <a:latin typeface="Helvetica Neue" panose="02000503000000020004" pitchFamily="2" charset="0"/>
                <a:ea typeface="Helvetica Neue" panose="02000503000000020004" pitchFamily="2" charset="0"/>
                <a:cs typeface="Helvetica Neue" panose="02000503000000020004" pitchFamily="2" charset="0"/>
              </a:rPr>
              <a:t>2025</a:t>
            </a:r>
          </a:p>
        </p:txBody>
      </p:sp>
      <p:sp>
        <p:nvSpPr>
          <p:cNvPr id="27" name="object 8">
            <a:extLst>
              <a:ext uri="{FF2B5EF4-FFF2-40B4-BE49-F238E27FC236}">
                <a16:creationId xmlns:a16="http://schemas.microsoft.com/office/drawing/2014/main" id="{E2ED2E6F-EA6C-A7A1-B06D-A0F0286F6B90}"/>
              </a:ext>
            </a:extLst>
          </p:cNvPr>
          <p:cNvSpPr txBox="1">
            <a:spLocks/>
          </p:cNvSpPr>
          <p:nvPr/>
        </p:nvSpPr>
        <p:spPr>
          <a:xfrm>
            <a:off x="7734278" y="2033241"/>
            <a:ext cx="2563739" cy="1243672"/>
          </a:xfrm>
          <a:prstGeom prst="rect">
            <a:avLst/>
          </a:prstGeom>
        </p:spPr>
        <p:txBody>
          <a:bodyPr vert="horz" wrap="square" lIns="0" tIns="12698" rIns="0" bIns="0" rtlCol="0">
            <a:sp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marL="12697" algn="justLow">
              <a:lnSpc>
                <a:spcPct val="100000"/>
              </a:lnSpc>
              <a:spcBef>
                <a:spcPts val="100"/>
              </a:spcBef>
            </a:pPr>
            <a:r>
              <a:rPr lang="ar-SA" sz="3999" b="1" dirty="0">
                <a:solidFill>
                  <a:srgbClr val="E6E9EE"/>
                </a:solidFill>
                <a:latin typeface="GE SS Two Bold" panose="020A0503020102020204" pitchFamily="18" charset="-78"/>
                <a:ea typeface="GE SS Two Bold" panose="020A0503020102020204" pitchFamily="18" charset="-78"/>
                <a:cs typeface="GE SS Two Bold" panose="020A0503020102020204" pitchFamily="18" charset="-78"/>
              </a:rPr>
              <a:t>الخطة القيادية</a:t>
            </a:r>
            <a:endParaRPr lang="en-GB" sz="3999" b="1" dirty="0">
              <a:solidFill>
                <a:srgbClr val="E6E9EE"/>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73" name="Oval 72">
            <a:extLst>
              <a:ext uri="{FF2B5EF4-FFF2-40B4-BE49-F238E27FC236}">
                <a16:creationId xmlns:a16="http://schemas.microsoft.com/office/drawing/2014/main" id="{97366585-D53F-D0FA-1E00-0431CB55D423}"/>
              </a:ext>
            </a:extLst>
          </p:cNvPr>
          <p:cNvSpPr/>
          <p:nvPr/>
        </p:nvSpPr>
        <p:spPr>
          <a:xfrm>
            <a:off x="3444880" y="2372366"/>
            <a:ext cx="2988667" cy="2988667"/>
          </a:xfrm>
          <a:prstGeom prst="ellipse">
            <a:avLst/>
          </a:prstGeom>
          <a:noFill/>
          <a:ln w="38100">
            <a:gradFill flip="none" rotWithShape="1">
              <a:gsLst>
                <a:gs pos="0">
                  <a:srgbClr val="A434FF"/>
                </a:gs>
                <a:gs pos="66000">
                  <a:srgbClr val="A434FF"/>
                </a:gs>
                <a:gs pos="100000">
                  <a:schemeClr val="tx1">
                    <a:lumMod val="10000"/>
                    <a:lumOff val="90000"/>
                  </a:schemeClr>
                </a:gs>
              </a:gsLst>
              <a:path path="rect">
                <a:fillToRect l="100000" t="100000"/>
              </a:path>
              <a:tileRect r="-100000" b="-100000"/>
            </a:gradFill>
          </a:ln>
          <a:effectLst>
            <a:outerShdw blurRad="317500" sx="98000" sy="98000" algn="ctr" rotWithShape="0">
              <a:srgbClr val="110939">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defRPr/>
            </a:pPr>
            <a:endParaRPr lang="en-US" sz="900">
              <a:solidFill>
                <a:srgbClr val="FFFFFF"/>
              </a:solidFill>
              <a:latin typeface="Calibri"/>
            </a:endParaRPr>
          </a:p>
        </p:txBody>
      </p:sp>
      <p:cxnSp>
        <p:nvCxnSpPr>
          <p:cNvPr id="76" name="Straight Connector 75">
            <a:extLst>
              <a:ext uri="{FF2B5EF4-FFF2-40B4-BE49-F238E27FC236}">
                <a16:creationId xmlns:a16="http://schemas.microsoft.com/office/drawing/2014/main" id="{A5619116-2C68-1D6A-BE1D-538D46B8CEB2}"/>
              </a:ext>
            </a:extLst>
          </p:cNvPr>
          <p:cNvCxnSpPr/>
          <p:nvPr/>
        </p:nvCxnSpPr>
        <p:spPr>
          <a:xfrm>
            <a:off x="583185" y="1618884"/>
            <a:ext cx="1343336" cy="0"/>
          </a:xfrm>
          <a:prstGeom prst="line">
            <a:avLst/>
          </a:prstGeom>
          <a:ln w="57150">
            <a:solidFill>
              <a:srgbClr val="110939"/>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7616D166-64EA-C9E8-EF01-B42D2BF42273}"/>
              </a:ext>
            </a:extLst>
          </p:cNvPr>
          <p:cNvCxnSpPr>
            <a:cxnSpLocks/>
          </p:cNvCxnSpPr>
          <p:nvPr/>
        </p:nvCxnSpPr>
        <p:spPr>
          <a:xfrm>
            <a:off x="7734277" y="4101386"/>
            <a:ext cx="1343336" cy="0"/>
          </a:xfrm>
          <a:prstGeom prst="line">
            <a:avLst/>
          </a:prstGeom>
          <a:ln w="57150">
            <a:solidFill>
              <a:srgbClr val="110939"/>
            </a:solidFill>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5BF0767C-4BF3-5620-1D09-950BE139B823}"/>
              </a:ext>
            </a:extLst>
          </p:cNvPr>
          <p:cNvSpPr/>
          <p:nvPr/>
        </p:nvSpPr>
        <p:spPr>
          <a:xfrm>
            <a:off x="5837452" y="8820324"/>
            <a:ext cx="4893437" cy="3797193"/>
          </a:xfrm>
          <a:prstGeom prst="rect">
            <a:avLst/>
          </a:prstGeom>
        </p:spPr>
        <p:txBody>
          <a:bodyPr wrap="square">
            <a:spAutoFit/>
          </a:bodyPr>
          <a:lstStyle/>
          <a:p>
            <a:pPr algn="justLow" rtl="1">
              <a:lnSpc>
                <a:spcPct val="150000"/>
              </a:lnSpc>
            </a:pPr>
            <a:r>
              <a:rPr lang="ar-SA" kern="100" dirty="0">
                <a:solidFill>
                  <a:schemeClr val="bg1"/>
                </a:solidFill>
                <a:latin typeface="Times New Roman" panose="02020603050405020304" pitchFamily="18" charset="0"/>
                <a:ea typeface="Aptos" panose="020B0004020202020204" pitchFamily="34" charset="0"/>
                <a:cs typeface="GE SS Two Light" panose="020A0503020102020204" pitchFamily="18" charset="-78"/>
              </a:rPr>
              <a:t>برنامج سمتي لتمكين القيادات المجتمعية ينطلق من احتياجات المستفيدين ومعرفة نقاط القوة لديهم، وتحديد الرؤية الشخصية في مجالاتهم المؤثرة في المجتمع، وإعداد الخطط القيادية وتحكيمها، ثم تأهيل المستفيدين في الكفايات المشتركة للتأهيل الشخصي والقيادي وكفايات التأثير المجتمعي، لنصل إلى قيادات يمتلكون مشاريع مجتمعية مؤثرة، وينتقلون من دائرة التميز الشخصي إلى الإنتاجية والقيادة المجتمعية.</a:t>
            </a:r>
            <a:endParaRPr lang="en-SA" kern="100" dirty="0">
              <a:solidFill>
                <a:schemeClr val="bg1"/>
              </a:solidFill>
              <a:latin typeface="Times New Roman" panose="02020603050405020304" pitchFamily="18" charset="0"/>
              <a:ea typeface="Aptos" panose="020B0004020202020204" pitchFamily="34" charset="0"/>
              <a:cs typeface="Traditional Arabic" pitchFamily="2" charset="-78"/>
            </a:endParaRPr>
          </a:p>
        </p:txBody>
      </p:sp>
      <p:sp>
        <p:nvSpPr>
          <p:cNvPr id="84" name="Title 1">
            <a:extLst>
              <a:ext uri="{FF2B5EF4-FFF2-40B4-BE49-F238E27FC236}">
                <a16:creationId xmlns:a16="http://schemas.microsoft.com/office/drawing/2014/main" id="{C509DA09-ABAB-4F4D-8EA6-7541440D8E8F}"/>
              </a:ext>
            </a:extLst>
          </p:cNvPr>
          <p:cNvSpPr txBox="1">
            <a:spLocks/>
          </p:cNvSpPr>
          <p:nvPr/>
        </p:nvSpPr>
        <p:spPr>
          <a:xfrm>
            <a:off x="5745803" y="7014380"/>
            <a:ext cx="5076736" cy="738726"/>
          </a:xfrm>
          <a:prstGeom prst="rect">
            <a:avLst/>
          </a:prstGeom>
        </p:spPr>
        <p:txBody>
          <a:bodyPr/>
          <a:lstStyle>
            <a:lvl1pPr algn="l" defTabSz="895065" rtl="0" eaLnBrk="1" latinLnBrk="0" hangingPunct="1">
              <a:lnSpc>
                <a:spcPct val="90000"/>
              </a:lnSpc>
              <a:spcBef>
                <a:spcPct val="0"/>
              </a:spcBef>
              <a:buNone/>
              <a:defRPr lang="en-US" sz="3000" kern="1200">
                <a:solidFill>
                  <a:schemeClr val="tx1"/>
                </a:solidFill>
                <a:latin typeface="Lato" panose="020F0502020204030203" pitchFamily="34" charset="0"/>
                <a:ea typeface="+mj-ea"/>
                <a:cs typeface="+mj-cs"/>
              </a:defRPr>
            </a:lvl1pPr>
          </a:lstStyle>
          <a:p>
            <a:pPr algn="ctr"/>
            <a:r>
              <a:rPr lang="ar-SA" sz="3999" b="1"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برنـامج سمتــي</a:t>
            </a:r>
            <a:endParaRPr lang="en-GB" sz="2999" b="1"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85" name="Rectangle 84">
            <a:extLst>
              <a:ext uri="{FF2B5EF4-FFF2-40B4-BE49-F238E27FC236}">
                <a16:creationId xmlns:a16="http://schemas.microsoft.com/office/drawing/2014/main" id="{79CBF743-0269-0942-A218-65A8D3285318}"/>
              </a:ext>
            </a:extLst>
          </p:cNvPr>
          <p:cNvSpPr/>
          <p:nvPr/>
        </p:nvSpPr>
        <p:spPr>
          <a:xfrm>
            <a:off x="5835995" y="7768662"/>
            <a:ext cx="4896352" cy="421654"/>
          </a:xfrm>
          <a:prstGeom prst="rect">
            <a:avLst/>
          </a:prstGeom>
        </p:spPr>
        <p:txBody>
          <a:bodyPr wrap="square">
            <a:spAutoFit/>
          </a:bodyPr>
          <a:lstStyle/>
          <a:p>
            <a:pPr algn="ctr">
              <a:lnSpc>
                <a:spcPct val="107000"/>
              </a:lnSpc>
              <a:spcAft>
                <a:spcPts val="800"/>
              </a:spcAft>
            </a:pPr>
            <a:r>
              <a:rPr lang="ar-SA" sz="2000" kern="0" dirty="0">
                <a:solidFill>
                  <a:schemeClr val="accent6">
                    <a:lumMod val="75000"/>
                  </a:schemeClr>
                </a:solidFill>
                <a:latin typeface="GE SS Two Light" panose="020A0503020102020204" pitchFamily="18" charset="-78"/>
                <a:ea typeface="GE SS Two Light" panose="020A0503020102020204" pitchFamily="18" charset="-78"/>
                <a:cs typeface="GE SS Two Light" panose="020A0503020102020204" pitchFamily="18" charset="-78"/>
              </a:rPr>
              <a:t>لتمكين القيادات المجتمعية</a:t>
            </a:r>
            <a:endParaRPr lang="en-GB" sz="2000" kern="100" dirty="0">
              <a:solidFill>
                <a:schemeClr val="accent6">
                  <a:lumMod val="7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5" name="object 8">
            <a:extLst>
              <a:ext uri="{FF2B5EF4-FFF2-40B4-BE49-F238E27FC236}">
                <a16:creationId xmlns:a16="http://schemas.microsoft.com/office/drawing/2014/main" id="{27AEE294-9CD2-463B-A122-F688D5FF94DA}"/>
              </a:ext>
            </a:extLst>
          </p:cNvPr>
          <p:cNvSpPr txBox="1">
            <a:spLocks/>
          </p:cNvSpPr>
          <p:nvPr/>
        </p:nvSpPr>
        <p:spPr>
          <a:xfrm>
            <a:off x="7734278" y="3311999"/>
            <a:ext cx="2563739" cy="351376"/>
          </a:xfrm>
          <a:prstGeom prst="rect">
            <a:avLst/>
          </a:prstGeom>
        </p:spPr>
        <p:txBody>
          <a:bodyPr vert="horz" wrap="square" lIns="0" tIns="12698" rIns="0" bIns="0" rtlCol="0">
            <a:sp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marL="12697" algn="justLow">
              <a:lnSpc>
                <a:spcPct val="100000"/>
              </a:lnSpc>
              <a:spcBef>
                <a:spcPts val="100"/>
              </a:spcBef>
            </a:pPr>
            <a:r>
              <a:rPr lang="ar-SA"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rPr>
              <a:t>برنامج بوصلة الطاقات</a:t>
            </a:r>
            <a:endParaRPr lang="en-GB"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pic>
        <p:nvPicPr>
          <p:cNvPr id="9" name="Picture 8" descr="A black and white logo&#10;&#10;Description automatically generated">
            <a:extLst>
              <a:ext uri="{FF2B5EF4-FFF2-40B4-BE49-F238E27FC236}">
                <a16:creationId xmlns:a16="http://schemas.microsoft.com/office/drawing/2014/main" id="{03C8F826-DC9E-CCCF-0585-E839091FBC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4501" y="5689992"/>
            <a:ext cx="1966224" cy="973055"/>
          </a:xfrm>
          <a:prstGeom prst="rect">
            <a:avLst/>
          </a:prstGeom>
        </p:spPr>
      </p:pic>
      <p:pic>
        <p:nvPicPr>
          <p:cNvPr id="4" name="صورة 3" descr="صورة تحتوي على طعام, علامة, رسم&#10;&#10;تم إنشاء الوصف تلقائياً">
            <a:extLst>
              <a:ext uri="{FF2B5EF4-FFF2-40B4-BE49-F238E27FC236}">
                <a16:creationId xmlns:a16="http://schemas.microsoft.com/office/drawing/2014/main" id="{45008EDD-A46E-8BFD-F1FA-B94B7CFFA32F}"/>
              </a:ext>
            </a:extLst>
          </p:cNvPr>
          <p:cNvPicPr>
            <a:picLocks noChangeAspect="1"/>
          </p:cNvPicPr>
          <p:nvPr/>
        </p:nvPicPr>
        <p:blipFill>
          <a:blip r:embed="rId5">
            <a:biLevel thresh="25000"/>
          </a:blip>
          <a:stretch>
            <a:fillRect/>
          </a:stretch>
        </p:blipFill>
        <p:spPr>
          <a:xfrm>
            <a:off x="10540835" y="6007094"/>
            <a:ext cx="1313236" cy="572158"/>
          </a:xfrm>
          <a:prstGeom prst="rect">
            <a:avLst/>
          </a:prstGeom>
        </p:spPr>
      </p:pic>
      <p:sp>
        <p:nvSpPr>
          <p:cNvPr id="2" name="object 8">
            <a:extLst>
              <a:ext uri="{FF2B5EF4-FFF2-40B4-BE49-F238E27FC236}">
                <a16:creationId xmlns:a16="http://schemas.microsoft.com/office/drawing/2014/main" id="{04C0FCB6-1E5B-E449-792E-F6E5F0ADD4D7}"/>
              </a:ext>
            </a:extLst>
          </p:cNvPr>
          <p:cNvSpPr txBox="1">
            <a:spLocks/>
          </p:cNvSpPr>
          <p:nvPr/>
        </p:nvSpPr>
        <p:spPr>
          <a:xfrm>
            <a:off x="7460976" y="4698314"/>
            <a:ext cx="4267201" cy="351376"/>
          </a:xfrm>
          <a:prstGeom prst="rect">
            <a:avLst/>
          </a:prstGeom>
        </p:spPr>
        <p:txBody>
          <a:bodyPr vert="horz" wrap="square" lIns="0" tIns="12698" rIns="0" bIns="0" rtlCol="0">
            <a:sp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marL="12697" algn="justLow">
              <a:lnSpc>
                <a:spcPct val="100000"/>
              </a:lnSpc>
              <a:spcBef>
                <a:spcPts val="100"/>
              </a:spcBef>
            </a:pPr>
            <a:r>
              <a:rPr lang="ar-SA"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rPr>
              <a:t>اسم المشاركـ/ـة: .........................................</a:t>
            </a:r>
            <a:endParaRPr lang="en-GB"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6" name="مربع نص 5">
            <a:extLst>
              <a:ext uri="{FF2B5EF4-FFF2-40B4-BE49-F238E27FC236}">
                <a16:creationId xmlns:a16="http://schemas.microsoft.com/office/drawing/2014/main" id="{A368023D-2F60-AE9C-DFFC-30CA6765C3E4}"/>
              </a:ext>
            </a:extLst>
          </p:cNvPr>
          <p:cNvSpPr txBox="1"/>
          <p:nvPr/>
        </p:nvSpPr>
        <p:spPr>
          <a:xfrm>
            <a:off x="8786709" y="4993690"/>
            <a:ext cx="1935332" cy="369332"/>
          </a:xfrm>
          <a:prstGeom prst="rect">
            <a:avLst/>
          </a:prstGeom>
          <a:noFill/>
        </p:spPr>
        <p:txBody>
          <a:bodyPr wrap="square" rtlCol="1">
            <a:spAutoFit/>
          </a:bodyPr>
          <a:lstStyle/>
          <a:p>
            <a:pPr algn="r"/>
            <a:r>
              <a:rPr lang="ar-SA" dirty="0">
                <a:solidFill>
                  <a:schemeClr val="bg1"/>
                </a:solidFill>
              </a:rPr>
              <a:t>رغد بندر العنزي</a:t>
            </a:r>
          </a:p>
        </p:txBody>
      </p:sp>
    </p:spTree>
    <p:extLst>
      <p:ext uri="{BB962C8B-B14F-4D97-AF65-F5344CB8AC3E}">
        <p14:creationId xmlns:p14="http://schemas.microsoft.com/office/powerpoint/2010/main" val="1395610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repeatCount="0" decel="100000" fill="hold" grpId="0" nodeType="with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p:cTn id="7" dur="10" fill="hold"/>
                                        <p:tgtEl>
                                          <p:spTgt spid="73"/>
                                        </p:tgtEl>
                                        <p:attrNameLst>
                                          <p:attrName>ppt_w</p:attrName>
                                        </p:attrNameLst>
                                      </p:cBhvr>
                                      <p:tavLst>
                                        <p:tav tm="0">
                                          <p:val>
                                            <p:fltVal val="0"/>
                                          </p:val>
                                        </p:tav>
                                        <p:tav tm="100000">
                                          <p:val>
                                            <p:strVal val="#ppt_w"/>
                                          </p:val>
                                        </p:tav>
                                      </p:tavLst>
                                    </p:anim>
                                    <p:anim calcmode="lin" valueType="num">
                                      <p:cBhvr>
                                        <p:cTn id="8" dur="10" fill="hold"/>
                                        <p:tgtEl>
                                          <p:spTgt spid="73"/>
                                        </p:tgtEl>
                                        <p:attrNameLst>
                                          <p:attrName>ppt_h</p:attrName>
                                        </p:attrNameLst>
                                      </p:cBhvr>
                                      <p:tavLst>
                                        <p:tav tm="0">
                                          <p:val>
                                            <p:fltVal val="0"/>
                                          </p:val>
                                        </p:tav>
                                        <p:tav tm="100000">
                                          <p:val>
                                            <p:strVal val="#ppt_h"/>
                                          </p:val>
                                        </p:tav>
                                      </p:tavLst>
                                    </p:anim>
                                    <p:anim calcmode="lin" valueType="num">
                                      <p:cBhvr>
                                        <p:cTn id="9" dur="10" fill="hold"/>
                                        <p:tgtEl>
                                          <p:spTgt spid="73"/>
                                        </p:tgtEl>
                                        <p:attrNameLst>
                                          <p:attrName>style.rotation</p:attrName>
                                        </p:attrNameLst>
                                      </p:cBhvr>
                                      <p:tavLst>
                                        <p:tav tm="0">
                                          <p:val>
                                            <p:fltVal val="360"/>
                                          </p:val>
                                        </p:tav>
                                        <p:tav tm="100000">
                                          <p:val>
                                            <p:fltVal val="0"/>
                                          </p:val>
                                        </p:tav>
                                      </p:tavLst>
                                    </p:anim>
                                    <p:animEffect transition="in" filter="fade">
                                      <p:cBhvr>
                                        <p:cTn id="10" dur="10"/>
                                        <p:tgtEl>
                                          <p:spTgt spid="73"/>
                                        </p:tgtEl>
                                      </p:cBhvr>
                                    </p:animEffect>
                                  </p:childTnLst>
                                </p:cTn>
                              </p:par>
                              <p:par>
                                <p:cTn id="11" presetID="6" presetClass="emph" presetSubtype="0" repeatCount="indefinite" accel="46000" decel="54000" autoRev="1" fill="hold" grpId="1" nodeType="withEffect">
                                  <p:stCondLst>
                                    <p:cond delay="0"/>
                                  </p:stCondLst>
                                  <p:childTnLst>
                                    <p:animScale>
                                      <p:cBhvr>
                                        <p:cTn id="12" dur="2300" fill="hold"/>
                                        <p:tgtEl>
                                          <p:spTgt spid="73"/>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EE7C6-D4B3-AA1A-D6FB-E39EE7CAE800}"/>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00E0FA50-62AE-BBBC-2DA1-210BC8E5A92C}"/>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FE7768BC-E5B9-8299-B0CF-B66904875D75}"/>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12" name="Title 1">
            <a:extLst>
              <a:ext uri="{FF2B5EF4-FFF2-40B4-BE49-F238E27FC236}">
                <a16:creationId xmlns:a16="http://schemas.microsoft.com/office/drawing/2014/main" id="{6DB0979B-46B2-E068-1983-F8303F098342}"/>
              </a:ext>
            </a:extLst>
          </p:cNvPr>
          <p:cNvSpPr txBox="1">
            <a:spLocks/>
          </p:cNvSpPr>
          <p:nvPr/>
        </p:nvSpPr>
        <p:spPr>
          <a:xfrm>
            <a:off x="6096000" y="1249213"/>
            <a:ext cx="4632766" cy="937942"/>
          </a:xfrm>
          <a:prstGeom prst="rect">
            <a:avLst/>
          </a:prstGeom>
        </p:spPr>
        <p:txBody>
          <a:bodyPr/>
          <a:lstStyle>
            <a:lvl1pPr algn="l" defTabSz="895065" rtl="0" eaLnBrk="1" latinLnBrk="0" hangingPunct="1">
              <a:lnSpc>
                <a:spcPct val="90000"/>
              </a:lnSpc>
              <a:spcBef>
                <a:spcPct val="0"/>
              </a:spcBef>
              <a:buNone/>
              <a:defRPr lang="en-US" sz="3000" kern="1200">
                <a:solidFill>
                  <a:schemeClr val="tx1"/>
                </a:solidFill>
                <a:latin typeface="Lato" panose="020F0502020204030203" pitchFamily="34" charset="0"/>
                <a:ea typeface="+mj-ea"/>
                <a:cs typeface="+mj-cs"/>
              </a:defRPr>
            </a:lvl1pPr>
          </a:lstStyle>
          <a:p>
            <a:pPr algn="r"/>
            <a:r>
              <a:rPr lang="ar-SA" sz="3299" b="1" dirty="0">
                <a:solidFill>
                  <a:srgbClr val="110939"/>
                </a:solidFill>
                <a:latin typeface="GE SS Two Bold" panose="020A0503020102020204" pitchFamily="18" charset="-78"/>
                <a:ea typeface="GE SS Two Bold" panose="020A0503020102020204" pitchFamily="18" charset="-78"/>
                <a:cs typeface="GE SS Two Bold" panose="020A0503020102020204" pitchFamily="18" charset="-78"/>
              </a:rPr>
              <a:t>تطوير نقاط القوة</a:t>
            </a:r>
            <a:endParaRPr lang="en-GB" sz="2400" b="1" dirty="0">
              <a:solidFill>
                <a:srgbClr val="110939"/>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2" name="مستطيل 1">
            <a:extLst>
              <a:ext uri="{FF2B5EF4-FFF2-40B4-BE49-F238E27FC236}">
                <a16:creationId xmlns:a16="http://schemas.microsoft.com/office/drawing/2014/main" id="{40E1018F-B91B-E427-FAB9-F3D4D13ABE48}"/>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5" name="جدول 4">
            <a:extLst>
              <a:ext uri="{FF2B5EF4-FFF2-40B4-BE49-F238E27FC236}">
                <a16:creationId xmlns:a16="http://schemas.microsoft.com/office/drawing/2014/main" id="{97548815-7D69-A670-BA96-AA160FD0A43C}"/>
              </a:ext>
            </a:extLst>
          </p:cNvPr>
          <p:cNvGraphicFramePr>
            <a:graphicFrameLocks noGrp="1"/>
          </p:cNvGraphicFramePr>
          <p:nvPr>
            <p:extLst>
              <p:ext uri="{D42A27DB-BD31-4B8C-83A1-F6EECF244321}">
                <p14:modId xmlns:p14="http://schemas.microsoft.com/office/powerpoint/2010/main" val="3675414135"/>
              </p:ext>
            </p:extLst>
          </p:nvPr>
        </p:nvGraphicFramePr>
        <p:xfrm>
          <a:off x="838091" y="1825834"/>
          <a:ext cx="10066785" cy="4208869"/>
        </p:xfrm>
        <a:graphic>
          <a:graphicData uri="http://schemas.openxmlformats.org/drawingml/2006/table">
            <a:tbl>
              <a:tblPr firstRow="1" bandRow="1">
                <a:tableStyleId>{5C22544A-7EE6-4342-B048-85BDC9FD1C3A}</a:tableStyleId>
              </a:tblPr>
              <a:tblGrid>
                <a:gridCol w="3355595">
                  <a:extLst>
                    <a:ext uri="{9D8B030D-6E8A-4147-A177-3AD203B41FA5}">
                      <a16:colId xmlns:a16="http://schemas.microsoft.com/office/drawing/2014/main" val="872527830"/>
                    </a:ext>
                  </a:extLst>
                </a:gridCol>
                <a:gridCol w="3355595">
                  <a:extLst>
                    <a:ext uri="{9D8B030D-6E8A-4147-A177-3AD203B41FA5}">
                      <a16:colId xmlns:a16="http://schemas.microsoft.com/office/drawing/2014/main" val="1275849387"/>
                    </a:ext>
                  </a:extLst>
                </a:gridCol>
                <a:gridCol w="3355595">
                  <a:extLst>
                    <a:ext uri="{9D8B030D-6E8A-4147-A177-3AD203B41FA5}">
                      <a16:colId xmlns:a16="http://schemas.microsoft.com/office/drawing/2014/main" val="3517509203"/>
                    </a:ext>
                  </a:extLst>
                </a:gridCol>
              </a:tblGrid>
              <a:tr h="568387">
                <a:tc>
                  <a:txBody>
                    <a:bodyPr/>
                    <a:lstStyle/>
                    <a:p>
                      <a:pPr algn="ctr"/>
                      <a:r>
                        <a:rPr lang="ar-SA" sz="18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إجراءات تنفيذية، ووسائل وأدوات</a:t>
                      </a:r>
                    </a:p>
                  </a:txBody>
                  <a:tcPr marL="42198" marR="42198" marT="21099" marB="21099" anchor="ctr">
                    <a:solidFill>
                      <a:srgbClr val="A434FF"/>
                    </a:solidFill>
                  </a:tcPr>
                </a:tc>
                <a:tc>
                  <a:txBody>
                    <a:bodyPr/>
                    <a:lstStyle/>
                    <a:p>
                      <a:pPr algn="ctr"/>
                      <a:r>
                        <a:rPr lang="ar-SA" sz="16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الأهداف التطويرية</a:t>
                      </a:r>
                    </a:p>
                  </a:txBody>
                  <a:tcPr marL="42198" marR="42198" marT="21099" marB="21099" anchor="ctr">
                    <a:solidFill>
                      <a:srgbClr val="A434FF"/>
                    </a:solidFill>
                  </a:tcPr>
                </a:tc>
                <a:tc>
                  <a:txBody>
                    <a:bodyPr/>
                    <a:lstStyle/>
                    <a:p>
                      <a:pPr algn="ctr"/>
                      <a:r>
                        <a:rPr lang="ar-SA" sz="20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السمات</a:t>
                      </a:r>
                      <a:endParaRPr lang="ar-SA" sz="12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42198" marR="42198" marT="21099" marB="21099" anchor="ctr">
                    <a:solidFill>
                      <a:srgbClr val="A434FF"/>
                    </a:solidFill>
                  </a:tcPr>
                </a:tc>
                <a:extLst>
                  <a:ext uri="{0D108BD9-81ED-4DB2-BD59-A6C34878D82A}">
                    <a16:rowId xmlns:a16="http://schemas.microsoft.com/office/drawing/2014/main" val="385413161"/>
                  </a:ext>
                </a:extLst>
              </a:tr>
              <a:tr h="830587">
                <a:tc>
                  <a:txBody>
                    <a:bodyPr/>
                    <a:lstStyle/>
                    <a:p>
                      <a:pPr algn="ctr"/>
                      <a: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سجّل الإجراءات التنفيذية، ووسائل وأدوات تحقيقها</a:t>
                      </a:r>
                      <a:b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br>
                      <a: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(قراءة، دورات، تأمل، خبراء...؛ لتحقيق أهدافك التكتيكية)</a:t>
                      </a:r>
                      <a:endParaRPr lang="pl-PL"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42198" marR="42198" marT="21099" marB="21099"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algn="ctr"/>
                      <a: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أهداف تطويرية خلال أربعة أشهر لتحقيق النمو والتطوير في أعلى خمس نقاط قوة لديك</a:t>
                      </a:r>
                      <a:endParaRPr lang="pl-PL"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42198" marR="42198" marT="21099" marB="21099"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algn="ctr"/>
                      <a: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أعلى خمس نقاط قوة لديك</a:t>
                      </a:r>
                      <a:endParaRPr lang="pl-PL"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42198" marR="42198" marT="21099" marB="21099"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3748614840"/>
                  </a:ext>
                </a:extLst>
              </a:tr>
              <a:tr h="561979">
                <a:tc>
                  <a:txBody>
                    <a:bodyPr/>
                    <a:lstStyle/>
                    <a:p>
                      <a:pPr marL="0" marR="0" algn="ctr" defTabSz="914400" rtl="1" eaLnBrk="1" latinLnBrk="0" hangingPunct="1">
                        <a:lnSpc>
                          <a:spcPct val="100000"/>
                        </a:lnSpc>
                        <a:spcBef>
                          <a:spcPts val="0"/>
                        </a:spcBef>
                        <a:spcAft>
                          <a:spcPts val="1000"/>
                        </a:spcAft>
                      </a:pPr>
                      <a:r>
                        <a:rPr lang="ar-SA" sz="1400" b="0" kern="1200" dirty="0">
                          <a:solidFill>
                            <a:schemeClr val="tx1"/>
                          </a:solidFill>
                          <a:latin typeface="Sakkal Majalla" panose="02000000000000000000" pitchFamily="2" charset="-78"/>
                          <a:ea typeface="+mn-ea"/>
                          <a:cs typeface="Sakkal Majalla" panose="02000000000000000000" pitchFamily="2" charset="-78"/>
                        </a:rPr>
                        <a:t>تحديد جدول زمني أسبوعي للمذاكرة والمهام الجامعية.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Sakkal Majalla" panose="02000000000000000000" pitchFamily="2" charset="-78"/>
                          <a:ea typeface="+mn-ea"/>
                          <a:cs typeface="Sakkal Majalla" panose="02000000000000000000" pitchFamily="2" charset="-78"/>
                        </a:rPr>
                        <a:t>وضع خطة دراسية واضحة لتحقيق التخرج بمرتبة الشرف</a:t>
                      </a:r>
                      <a:endParaRPr lang="en-US" sz="1400" b="0" kern="1200" dirty="0">
                        <a:solidFill>
                          <a:schemeClr val="tx1"/>
                        </a:solidFill>
                        <a:latin typeface="Sakkal Majalla" panose="02000000000000000000" pitchFamily="2" charset="-78"/>
                        <a:ea typeface="+mn-ea"/>
                        <a:cs typeface="Sakkal Majalla" panose="02000000000000000000"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1" kern="1200" dirty="0">
                          <a:solidFill>
                            <a:schemeClr val="tx1"/>
                          </a:solidFill>
                          <a:latin typeface="Sakkal Majalla" panose="02000000000000000000" pitchFamily="2" charset="-78"/>
                          <a:ea typeface="+mn-ea"/>
                          <a:cs typeface="Sakkal Majalla" panose="02000000000000000000" pitchFamily="2" charset="-78"/>
                        </a:rPr>
                        <a:t>مستقبلي</a:t>
                      </a:r>
                      <a:endParaRPr lang="en-US" sz="1400" b="1" kern="1200" dirty="0">
                        <a:solidFill>
                          <a:schemeClr val="tx1"/>
                        </a:solidFill>
                        <a:latin typeface="Sakkal Majalla" panose="02000000000000000000" pitchFamily="2" charset="-78"/>
                        <a:ea typeface="+mn-ea"/>
                        <a:cs typeface="Sakkal Majalla" panose="02000000000000000000" pitchFamily="2" charset="-78"/>
                      </a:endParaRPr>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5014909"/>
                  </a:ext>
                </a:extLst>
              </a:tr>
              <a:tr h="561979">
                <a:tc>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Sakkal Majalla" panose="02000000000000000000" pitchFamily="2" charset="-78"/>
                          <a:ea typeface="+mn-ea"/>
                          <a:cs typeface="Sakkal Majalla" panose="02000000000000000000" pitchFamily="2" charset="-78"/>
                        </a:rPr>
                        <a:t>كتابة الأفكار الجديدة. المشاركة في مسابقات وأندية الابتكار.</a:t>
                      </a:r>
                      <a:endParaRPr lang="en-US" sz="1400" b="0" kern="1200" dirty="0">
                        <a:solidFill>
                          <a:schemeClr val="tx1"/>
                        </a:solidFill>
                        <a:latin typeface="Sakkal Majalla" panose="02000000000000000000" pitchFamily="2" charset="-78"/>
                        <a:ea typeface="+mn-ea"/>
                        <a:cs typeface="Sakkal Majalla" panose="02000000000000000000"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Sakkal Majalla" panose="02000000000000000000" pitchFamily="2" charset="-78"/>
                          <a:ea typeface="+mn-ea"/>
                          <a:cs typeface="Sakkal Majalla" panose="02000000000000000000" pitchFamily="2" charset="-78"/>
                        </a:rPr>
                        <a:t>تنمية مهارات التفكير الإبداعي في حل المشكلات واتخاذ القرارات.</a:t>
                      </a:r>
                      <a:endParaRPr lang="en-US" sz="1400" b="0" kern="1200" dirty="0">
                        <a:solidFill>
                          <a:schemeClr val="tx1"/>
                        </a:solidFill>
                        <a:latin typeface="Sakkal Majalla" panose="02000000000000000000" pitchFamily="2" charset="-78"/>
                        <a:ea typeface="+mn-ea"/>
                        <a:cs typeface="Sakkal Majalla" panose="02000000000000000000"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1" kern="1200" dirty="0">
                          <a:solidFill>
                            <a:schemeClr val="tx1"/>
                          </a:solidFill>
                          <a:latin typeface="Sakkal Majalla" panose="02000000000000000000" pitchFamily="2" charset="-78"/>
                          <a:ea typeface="+mn-ea"/>
                          <a:cs typeface="Sakkal Majalla" panose="02000000000000000000" pitchFamily="2" charset="-78"/>
                        </a:rPr>
                        <a:t>تفكير ابداعي</a:t>
                      </a:r>
                      <a:endParaRPr lang="en-US" sz="1400" b="1" kern="1200" dirty="0">
                        <a:solidFill>
                          <a:schemeClr val="tx1"/>
                        </a:solidFill>
                        <a:latin typeface="Sakkal Majalla" panose="02000000000000000000" pitchFamily="2" charset="-78"/>
                        <a:ea typeface="+mn-ea"/>
                        <a:cs typeface="Sakkal Majalla" panose="02000000000000000000" pitchFamily="2" charset="-78"/>
                      </a:endParaRPr>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445493"/>
                  </a:ext>
                </a:extLst>
              </a:tr>
              <a:tr h="561979">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Sakkal Majalla" panose="02000000000000000000" pitchFamily="2" charset="-78"/>
                          <a:ea typeface="+mn-ea"/>
                          <a:cs typeface="Sakkal Majalla" panose="02000000000000000000" pitchFamily="2" charset="-78"/>
                        </a:rPr>
                        <a:t> إنهاء عدد معين من الدورات التعليمية،  تحسين الأداء في المشاريع الجامعية والتقارير البحثية.</a:t>
                      </a:r>
                      <a:endParaRPr lang="en-US" sz="1400" b="0" kern="1200" dirty="0">
                        <a:solidFill>
                          <a:schemeClr val="tx1"/>
                        </a:solidFill>
                        <a:latin typeface="Sakkal Majalla" panose="02000000000000000000" pitchFamily="2" charset="-78"/>
                        <a:ea typeface="+mn-ea"/>
                        <a:cs typeface="Sakkal Majalla" panose="02000000000000000000"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Sakkal Majalla" panose="02000000000000000000" pitchFamily="2" charset="-78"/>
                          <a:ea typeface="+mn-ea"/>
                          <a:cs typeface="Sakkal Majalla" panose="02000000000000000000" pitchFamily="2" charset="-78"/>
                        </a:rPr>
                        <a:t>تحقيق إنجازات دراسية وشخصية ملموسة خلال الفترة القادمة</a:t>
                      </a:r>
                      <a:endParaRPr lang="en-US" sz="1400" b="0" kern="1200" dirty="0">
                        <a:solidFill>
                          <a:schemeClr val="tx1"/>
                        </a:solidFill>
                        <a:latin typeface="Sakkal Majalla" panose="02000000000000000000" pitchFamily="2" charset="-78"/>
                        <a:ea typeface="+mn-ea"/>
                        <a:cs typeface="Sakkal Majalla" panose="02000000000000000000"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1" kern="1200" dirty="0">
                          <a:solidFill>
                            <a:schemeClr val="tx1"/>
                          </a:solidFill>
                          <a:latin typeface="Sakkal Majalla" panose="02000000000000000000" pitchFamily="2" charset="-78"/>
                          <a:ea typeface="+mn-ea"/>
                          <a:cs typeface="Sakkal Majalla" panose="02000000000000000000" pitchFamily="2" charset="-78"/>
                        </a:rPr>
                        <a:t>منجزه</a:t>
                      </a:r>
                      <a:endParaRPr lang="en-US" sz="1400" b="1" kern="1200" dirty="0">
                        <a:solidFill>
                          <a:schemeClr val="tx1"/>
                        </a:solidFill>
                        <a:latin typeface="Sakkal Majalla" panose="02000000000000000000" pitchFamily="2" charset="-78"/>
                        <a:ea typeface="+mn-ea"/>
                        <a:cs typeface="Sakkal Majalla" panose="02000000000000000000" pitchFamily="2" charset="-78"/>
                      </a:endParaRPr>
                    </a:p>
                  </a:txBody>
                  <a:tcPr marL="42258" marR="42258" marT="21129" marB="21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21522220"/>
                  </a:ext>
                </a:extLst>
              </a:tr>
              <a:tr h="561979">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Sakkal Majalla" panose="02000000000000000000" pitchFamily="2" charset="-78"/>
                          <a:ea typeface="+mn-ea"/>
                          <a:cs typeface="Sakkal Majalla" panose="02000000000000000000" pitchFamily="2" charset="-78"/>
                        </a:rPr>
                        <a:t>تخصيص وقت لمهام ذات أولوية عليا يومياً.</a:t>
                      </a:r>
                      <a:endParaRPr lang="en-US" sz="1400" b="0" kern="1200" dirty="0">
                        <a:solidFill>
                          <a:schemeClr val="tx1"/>
                        </a:solidFill>
                        <a:latin typeface="Sakkal Majalla" panose="02000000000000000000" pitchFamily="2" charset="-78"/>
                        <a:ea typeface="+mn-ea"/>
                        <a:cs typeface="Sakkal Majalla" panose="02000000000000000000"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Sakkal Majalla" panose="02000000000000000000" pitchFamily="2" charset="-78"/>
                          <a:ea typeface="+mn-ea"/>
                          <a:cs typeface="Sakkal Majalla" panose="02000000000000000000" pitchFamily="2" charset="-78"/>
                        </a:rPr>
                        <a:t>تطوير مهارات إدارة الوقت وتحديد الأولويات للوصول إلى الأهداف</a:t>
                      </a:r>
                      <a:endParaRPr lang="en-US" sz="1400" b="0" kern="1200" dirty="0">
                        <a:solidFill>
                          <a:schemeClr val="tx1"/>
                        </a:solidFill>
                        <a:latin typeface="Sakkal Majalla" panose="02000000000000000000" pitchFamily="2" charset="-78"/>
                        <a:ea typeface="+mn-ea"/>
                        <a:cs typeface="Sakkal Majalla" panose="02000000000000000000"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1" kern="1200" dirty="0">
                          <a:solidFill>
                            <a:schemeClr val="tx1"/>
                          </a:solidFill>
                          <a:latin typeface="Sakkal Majalla" panose="02000000000000000000" pitchFamily="2" charset="-78"/>
                          <a:ea typeface="+mn-ea"/>
                          <a:cs typeface="Sakkal Majalla" panose="02000000000000000000" pitchFamily="2" charset="-78"/>
                        </a:rPr>
                        <a:t>الاهمية</a:t>
                      </a:r>
                      <a:endParaRPr lang="en-US" sz="1400" b="1" kern="1200" dirty="0">
                        <a:solidFill>
                          <a:schemeClr val="tx1"/>
                        </a:solidFill>
                        <a:latin typeface="Sakkal Majalla" panose="02000000000000000000" pitchFamily="2" charset="-78"/>
                        <a:ea typeface="+mn-ea"/>
                        <a:cs typeface="Sakkal Majalla" panose="02000000000000000000" pitchFamily="2" charset="-78"/>
                      </a:endParaRPr>
                    </a:p>
                  </a:txBody>
                  <a:tcPr marL="42258" marR="42258" marT="21129" marB="21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9888667"/>
                  </a:ext>
                </a:extLst>
              </a:tr>
              <a:tr h="561979">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Sakkal Majalla" panose="02000000000000000000" pitchFamily="2" charset="-78"/>
                          <a:ea typeface="+mn-ea"/>
                          <a:cs typeface="Sakkal Majalla" panose="02000000000000000000" pitchFamily="2" charset="-78"/>
                        </a:rPr>
                        <a:t>تقليل المشتتات مثل الهاتف ووسائل التواصل أثناء الدراسة.</a:t>
                      </a:r>
                      <a:endParaRPr lang="en-US" sz="1400" b="0" kern="1200" dirty="0">
                        <a:solidFill>
                          <a:schemeClr val="tx1"/>
                        </a:solidFill>
                        <a:latin typeface="Sakkal Majalla" panose="02000000000000000000" pitchFamily="2" charset="-78"/>
                        <a:ea typeface="+mn-ea"/>
                        <a:cs typeface="Sakkal Majalla" panose="02000000000000000000"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Sakkal Majalla" panose="02000000000000000000" pitchFamily="2" charset="-78"/>
                          <a:ea typeface="+mn-ea"/>
                          <a:cs typeface="Sakkal Majalla" panose="02000000000000000000" pitchFamily="2" charset="-78"/>
                        </a:rPr>
                        <a:t>تحسين مستوى التركيز أثناء الدراسة والعمل على زيادة الإنتاجية</a:t>
                      </a:r>
                      <a:endParaRPr lang="en-US" sz="1400" b="0" kern="1200" dirty="0">
                        <a:solidFill>
                          <a:schemeClr val="tx1"/>
                        </a:solidFill>
                        <a:latin typeface="Sakkal Majalla" panose="02000000000000000000" pitchFamily="2" charset="-78"/>
                        <a:ea typeface="+mn-ea"/>
                        <a:cs typeface="Sakkal Majalla" panose="02000000000000000000"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1" kern="1200" dirty="0">
                          <a:solidFill>
                            <a:schemeClr val="tx1"/>
                          </a:solidFill>
                          <a:latin typeface="Sakkal Majalla" panose="02000000000000000000" pitchFamily="2" charset="-78"/>
                          <a:ea typeface="+mn-ea"/>
                          <a:cs typeface="Sakkal Majalla" panose="02000000000000000000" pitchFamily="2" charset="-78"/>
                        </a:rPr>
                        <a:t>التركيز</a:t>
                      </a:r>
                      <a:endParaRPr lang="en-US" sz="1400" b="1" kern="1200" dirty="0">
                        <a:solidFill>
                          <a:schemeClr val="tx1"/>
                        </a:solidFill>
                        <a:latin typeface="Sakkal Majalla" panose="02000000000000000000" pitchFamily="2" charset="-78"/>
                        <a:ea typeface="+mn-ea"/>
                        <a:cs typeface="Sakkal Majalla" panose="02000000000000000000" pitchFamily="2" charset="-78"/>
                      </a:endParaRPr>
                    </a:p>
                  </a:txBody>
                  <a:tcPr marL="42258" marR="42258" marT="21129" marB="21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6014937"/>
                  </a:ext>
                </a:extLst>
              </a:tr>
            </a:tbl>
          </a:graphicData>
        </a:graphic>
      </p:graphicFrame>
    </p:spTree>
    <p:extLst>
      <p:ext uri="{BB962C8B-B14F-4D97-AF65-F5344CB8AC3E}">
        <p14:creationId xmlns:p14="http://schemas.microsoft.com/office/powerpoint/2010/main" val="207489263"/>
      </p:ext>
    </p:extLst>
  </p:cSld>
  <p:clrMapOvr>
    <a:masterClrMapping/>
  </p:clrMapOvr>
  <p:transition spd="slow">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E85B8-E8B0-DF7F-67E2-41F6B11CE694}"/>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2F9D0C7A-9D3B-3A51-7A4A-1C7073EC1C1B}"/>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0EAE444D-2F90-D518-C7FE-CE7240FF1D6B}"/>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E9434EDE-2199-8F27-31E1-50205290CDC2}"/>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FA347EE2-61C5-49A1-7AE8-4C08086345AF}"/>
              </a:ext>
            </a:extLst>
          </p:cNvPr>
          <p:cNvGraphicFramePr>
            <a:graphicFrameLocks noGrp="1"/>
          </p:cNvGraphicFramePr>
          <p:nvPr>
            <p:extLst>
              <p:ext uri="{D42A27DB-BD31-4B8C-83A1-F6EECF244321}">
                <p14:modId xmlns:p14="http://schemas.microsoft.com/office/powerpoint/2010/main" val="1488610714"/>
              </p:ext>
            </p:extLst>
          </p:nvPr>
        </p:nvGraphicFramePr>
        <p:xfrm>
          <a:off x="540258" y="1063063"/>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متابعة التقدم أسبوعيًا</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خلال الشهر الأول</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اليوم</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تحسين مهارات الدراسة وتنظيم الوقت</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التخرج من الجامعة بمرتبة الشرف</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تطبيق ما تعلمته</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الشهر الثالث</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الشهر الأول</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حضور دورات تدريبية تخص التخصص </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قياس مدى الاستفادة عبر نتائج الاختبارات</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مستمر حتى التخرج</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الشهر الثاني</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المشاركة في الأنشطة الأكاديمية لتعزيز الفهم (مجموعات دراسة، نقاشات)</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تسجيل الملاحظات</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مستمر</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مستمر</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الالتزام بحضور المحاضرات والمشاركة بفاعلية</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تقييم الأداء عبر العروض التقديمية</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قبل التخرج</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الشهر الثالث</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تحسين مهارات تقديم العروض التقديمية</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3655218967"/>
      </p:ext>
    </p:extLst>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02825-2D4D-FF9E-23C4-1227E5779AB4}"/>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7BF4C82B-2605-2AB7-DAAB-5B245738F9AB}"/>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66C2F527-5527-3DE2-F464-4A88EFF8E54B}"/>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DB7B7F6D-5C91-DDCA-0229-926F0872F424}"/>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D0BBEE8D-F3D6-5B38-CBE8-716D4C4C330E}"/>
              </a:ext>
            </a:extLst>
          </p:cNvPr>
          <p:cNvGraphicFramePr>
            <a:graphicFrameLocks noGrp="1"/>
          </p:cNvGraphicFramePr>
          <p:nvPr>
            <p:extLst>
              <p:ext uri="{D42A27DB-BD31-4B8C-83A1-F6EECF244321}">
                <p14:modId xmlns:p14="http://schemas.microsoft.com/office/powerpoint/2010/main" val="95692970"/>
              </p:ext>
            </p:extLst>
          </p:nvPr>
        </p:nvGraphicFramePr>
        <p:xfrm>
          <a:off x="540258" y="1063063"/>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اختبار الحفظ مع الشيخ</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خلال 3-5 سنوات</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اليوم</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تحديد ورد يومي للحفظ </a:t>
                      </a:r>
                      <a:r>
                        <a:rPr lang="ar-SA" sz="1400" b="1" kern="1200" dirty="0" err="1">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والمراجعه</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حفظ القران الكريم</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متابعة التقدم عبر تسجيل حفظي</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مستمر</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الشهر الأول</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الالتحاق بحلقة تحفيظ</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تقييم </a:t>
                      </a:r>
                      <a:r>
                        <a:rPr lang="ar-SA" sz="1400" b="0" kern="1200" dirty="0" err="1">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المراجعه</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مستمر</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الشهر الثاني</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مراجعة الأجزاء السابقة بشكل منتظم</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ملاحظة تحسن النطق </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مستمر</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اليوم</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الاستماع الى القرآن يومياً لتحسين التلاوة</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تقييم الحفظ</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مستمر</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الشهر الثالث</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تدريس ما تم حفظة للآخرين </a:t>
                      </a:r>
                      <a:r>
                        <a:rPr lang="ar-SA" sz="1400" b="1" kern="1200" dirty="0" err="1">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لتعزيزة</a:t>
                      </a: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2459580782"/>
      </p:ext>
    </p:extLst>
  </p:cSld>
  <p:clrMapOvr>
    <a:masterClrMapping/>
  </p:clrMapOvr>
  <p:transition spd="slow">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3B9A7-FCB1-AEF9-AA91-E961DF9F4FEF}"/>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30785AB7-5CE9-E5AD-13A4-DD56D07AB2C8}"/>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99643E1D-9140-8306-8368-9E13CD89C833}"/>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EF5BD074-ACB4-8E07-943A-045AB807BB9F}"/>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AD0F905B-2C39-0ECB-80B1-300427A78863}"/>
              </a:ext>
            </a:extLst>
          </p:cNvPr>
          <p:cNvGraphicFramePr>
            <a:graphicFrameLocks noGrp="1"/>
          </p:cNvGraphicFramePr>
          <p:nvPr>
            <p:extLst>
              <p:ext uri="{D42A27DB-BD31-4B8C-83A1-F6EECF244321}">
                <p14:modId xmlns:p14="http://schemas.microsoft.com/office/powerpoint/2010/main" val="2279416429"/>
              </p:ext>
            </p:extLst>
          </p:nvPr>
        </p:nvGraphicFramePr>
        <p:xfrm>
          <a:off x="540258" y="1063063"/>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اختبار مستوى اللغة الإنجليزية </a:t>
                      </a:r>
                      <a:r>
                        <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ILETS</a:t>
                      </a: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خلال سنة</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اليوم</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حضور دورات تعلم اللغة الإنجليزية</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تطوير اللغة الانجليزية</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قياس التقدم</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مستمر</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الشهر الأول</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ممارسة التحدث يومياً مع متحدثين اللغة او التطبيقات</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تقييم التحسن في الفهم والاستيعاب</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مستمر</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مستمر</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قراءة كتب وقصص انجليزية</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مراجعة الأخطاء وتحسين الأسلوب</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مستمر</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الشهر الثاني</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الكتابة يومياً</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ملاحظة التحسن في الفهم</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مستمر</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اليوم</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مشاهدة أفلام ومسلسلات بدون ترجمة</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1655777106"/>
      </p:ext>
    </p:extLst>
  </p:cSld>
  <p:clrMapOvr>
    <a:masterClrMapping/>
  </p:clrMapOvr>
  <p:transition spd="slow">
    <p:push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E9DFC-BDC5-5BF5-6515-E10C63D6FC54}"/>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3497DC8D-CACC-ED5D-A903-08DCCAAF2BF4}"/>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63B4B8AF-BDDF-C695-1E8A-2CBFA065C41F}"/>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3DC7CDB9-3BFE-CE3D-ED1E-693A3F41652B}"/>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987DE9DD-6CD8-CDD7-0FF9-63597F1ED7D8}"/>
              </a:ext>
            </a:extLst>
          </p:cNvPr>
          <p:cNvGraphicFramePr>
            <a:graphicFrameLocks noGrp="1"/>
          </p:cNvGraphicFramePr>
          <p:nvPr>
            <p:extLst>
              <p:ext uri="{D42A27DB-BD31-4B8C-83A1-F6EECF244321}">
                <p14:modId xmlns:p14="http://schemas.microsoft.com/office/powerpoint/2010/main" val="3228554920"/>
              </p:ext>
            </p:extLst>
          </p:nvPr>
        </p:nvGraphicFramePr>
        <p:xfrm>
          <a:off x="540258" y="1063063"/>
          <a:ext cx="10355102" cy="5359397"/>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إعداد قائمة بالخيارات المتاحة</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خلال 3 شهور </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اليوم</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البحث عن الجامعات المناسبة</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اكمل الدراسات العليا بعد التخرج</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اجتياز الاختبار بالمعدل المطلوب</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خلال 6-12 شهر</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الشهر الأول</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التحضير لاختبارات القبول </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كتابة مقالات وأبحاث لتطوير المهارات</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مستمر </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الشهر الثاني</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تحسين مهارات البحث العلمي والكتابة</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تقديم طلبات للمنح والتواصل مع الجهات الداعمة</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خلال سنة</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الشهر الثالث</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البحث عن منح دراسية أو مصادر تمويل</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جمع خطابات التوصية والاستفادة من توجيهاتهم </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مستمر</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الشهر الثالث</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التواصل مع أساتذة ومشرفين أكاديميين للحصول على توصيات</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1140420970"/>
      </p:ext>
    </p:extLst>
  </p:cSld>
  <p:clrMapOvr>
    <a:masterClrMapping/>
  </p:clrMapOvr>
  <p:transition spd="slow">
    <p:push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96DAD-0D49-290A-5910-1740037D838C}"/>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8A35C81F-1F04-10D5-E962-BF2AD21112B1}"/>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3DB80F37-27CE-6F39-E70B-AACDDB0800A0}"/>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6D49E569-1F50-B1A2-6BE1-5171E61D0993}"/>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E0BC5F2D-DD09-FFB7-D37B-60D5DC70C768}"/>
              </a:ext>
            </a:extLst>
          </p:cNvPr>
          <p:cNvGraphicFramePr>
            <a:graphicFrameLocks noGrp="1"/>
          </p:cNvGraphicFramePr>
          <p:nvPr>
            <p:extLst>
              <p:ext uri="{D42A27DB-BD31-4B8C-83A1-F6EECF244321}">
                <p14:modId xmlns:p14="http://schemas.microsoft.com/office/powerpoint/2010/main" val="14167195"/>
              </p:ext>
            </p:extLst>
          </p:nvPr>
        </p:nvGraphicFramePr>
        <p:xfrm>
          <a:off x="540258" y="1063063"/>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قياس التقدم في الأداء البدني والتحمل</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مستمر</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اليوم</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وضع جدول رياضي منتظم يشمل تمارين القوة واللياقة</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زيادة صحة البدن</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متابعة الوزن ومستوى الطاقة والنشاط</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مستمر</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اليوم</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تحسين العادات الغذائية بالتركيز على الأكل الصحي وتجنب الأطعمة الضارة</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مراقبة استهلاك الماء وتأثيره على الصحة</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مستمر</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اليوم</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شرب كمية كافية من الماء يوميًا للحفاظ على الترطيب</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قياس جودة النوم والنشاط اليومي</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مستمر</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اليوم</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تحسين جودة النوم عبر الالتزام بعدد ساعات كافية وتجنب السهر</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ملاحظة التأثير على الصحة النفسية والجسدية</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مستمر</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اليوم</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تقليل التوتر عبر ممارسة التأمل أو اليوغا أو المشي في الطبيعة</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880391590"/>
      </p:ext>
    </p:extLst>
  </p:cSld>
  <p:clrMapOvr>
    <a:masterClrMapping/>
  </p:clrMapOvr>
  <p:transition spd="slow">
    <p:push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535</TotalTime>
  <Words>807</Words>
  <Application>Microsoft Office PowerPoint</Application>
  <PresentationFormat>شاشة عريضة</PresentationFormat>
  <Paragraphs>191</Paragraphs>
  <Slides>7</Slides>
  <Notes>1</Notes>
  <HiddenSlides>0</HiddenSlides>
  <MMClips>0</MMClips>
  <ScaleCrop>false</ScaleCrop>
  <HeadingPairs>
    <vt:vector size="6" baseType="variant">
      <vt:variant>
        <vt:lpstr>الخطوط المستخدمة</vt:lpstr>
      </vt:variant>
      <vt:variant>
        <vt:i4>9</vt:i4>
      </vt:variant>
      <vt:variant>
        <vt:lpstr>نسق</vt:lpstr>
      </vt:variant>
      <vt:variant>
        <vt:i4>1</vt:i4>
      </vt:variant>
      <vt:variant>
        <vt:lpstr>عناوين الشرائح</vt:lpstr>
      </vt:variant>
      <vt:variant>
        <vt:i4>7</vt:i4>
      </vt:variant>
    </vt:vector>
  </HeadingPairs>
  <TitlesOfParts>
    <vt:vector size="17" baseType="lpstr">
      <vt:lpstr>Aptos</vt:lpstr>
      <vt:lpstr>Arial</vt:lpstr>
      <vt:lpstr>Calibri</vt:lpstr>
      <vt:lpstr>Calibri Light</vt:lpstr>
      <vt:lpstr>GE SS Two Bold</vt:lpstr>
      <vt:lpstr>GE SS Two Light</vt:lpstr>
      <vt:lpstr>Helvetica Neue</vt:lpstr>
      <vt:lpstr>Sakkal Majalla</vt:lpstr>
      <vt:lpstr>Times New Roman</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شقير الحربي</cp:lastModifiedBy>
  <cp:revision>16</cp:revision>
  <dcterms:created xsi:type="dcterms:W3CDTF">2024-07-25T16:29:18Z</dcterms:created>
  <dcterms:modified xsi:type="dcterms:W3CDTF">2025-03-26T19:41:17Z</dcterms:modified>
</cp:coreProperties>
</file>