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07/10/46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4/5/2025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4/5/2025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4/5/2025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4/5/2025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4/5/2025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4/5/2025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900"/>
          </a:p>
        </p:txBody>
      </p:sp>
      <p:pic>
        <p:nvPicPr>
          <p:cNvPr id="3" name="Picture 2" descr="A group of black figures&#10;&#10;Description automatically generated">
            <a:extLst>
              <a:ext uri="{FF2B5EF4-FFF2-40B4-BE49-F238E27FC236}">
                <a16:creationId xmlns:a16="http://schemas.microsoft.com/office/drawing/2014/main" xmlns=""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xmlns=""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xmlns=""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xmlns=""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xmlns=""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xmlns=""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x-none"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xmlns=""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xmlns=""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xmlns=""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xmlns=""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xmlns=""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xmlns="" id="{04C0FCB6-1E5B-E449-792E-F6E5F0ADD4D7}"/>
              </a:ext>
            </a:extLst>
          </p:cNvPr>
          <p:cNvSpPr txBox="1">
            <a:spLocks/>
          </p:cNvSpPr>
          <p:nvPr/>
        </p:nvSpPr>
        <p:spPr>
          <a:xfrm>
            <a:off x="7460976" y="4698314"/>
            <a:ext cx="4267201" cy="689930"/>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r>
              <a:rPr lang="ar-SA" sz="2200" dirty="0" smtClean="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..سعد مشعل رحيم العنزي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12" name="Title 1">
            <a:extLst>
              <a:ext uri="{FF2B5EF4-FFF2-40B4-BE49-F238E27FC236}">
                <a16:creationId xmlns:a16="http://schemas.microsoft.com/office/drawing/2014/main" xmlns=""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xmlns=""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xmlns="" id="{97548815-7D69-A670-BA96-AA160FD0A43C}"/>
              </a:ext>
            </a:extLst>
          </p:cNvPr>
          <p:cNvGraphicFramePr>
            <a:graphicFrameLocks noGrp="1"/>
          </p:cNvGraphicFramePr>
          <p:nvPr>
            <p:extLst>
              <p:ext uri="{D42A27DB-BD31-4B8C-83A1-F6EECF244321}">
                <p14:modId xmlns:p14="http://schemas.microsoft.com/office/powerpoint/2010/main" val="2129014768"/>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xmlns="" val="872527830"/>
                    </a:ext>
                  </a:extLst>
                </a:gridCol>
                <a:gridCol w="3355595">
                  <a:extLst>
                    <a:ext uri="{9D8B030D-6E8A-4147-A177-3AD203B41FA5}">
                      <a16:colId xmlns:a16="http://schemas.microsoft.com/office/drawing/2014/main" xmlns="" val="1275849387"/>
                    </a:ext>
                  </a:extLst>
                </a:gridCol>
                <a:gridCol w="3355595">
                  <a:extLst>
                    <a:ext uri="{9D8B030D-6E8A-4147-A177-3AD203B41FA5}">
                      <a16:colId xmlns:a16="http://schemas.microsoft.com/office/drawing/2014/main" xmlns="" val="3517509203"/>
                    </a:ext>
                  </a:extLst>
                </a:gridCol>
              </a:tblGrid>
              <a:tr h="568387">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mn-cs"/>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mn-cs"/>
                        </a:rPr>
                        <a:t>الأهداف التطويرية</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mn-cs"/>
                        </a:rPr>
                        <a:t>السمات</a:t>
                      </a:r>
                    </a:p>
                  </a:txBody>
                  <a:tcPr marL="42198" marR="42198" marT="21099" marB="21099" anchor="ctr">
                    <a:solidFill>
                      <a:srgbClr val="A434FF"/>
                    </a:solidFill>
                  </a:tcPr>
                </a:tc>
                <a:extLst>
                  <a:ext uri="{0D108BD9-81ED-4DB2-BD59-A6C34878D82A}">
                    <a16:rowId xmlns:a16="http://schemas.microsoft.com/office/drawing/2014/main" xmlns="" val="385413161"/>
                  </a:ext>
                </a:extLst>
              </a:tr>
              <a:tr h="830587">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mn-cs"/>
                        </a:rPr>
                        <a:t>سجّل الإجراءات التنفيذية، ووسائل وأدوات تحقيقها</a:t>
                      </a:r>
                      <a:br>
                        <a:rPr lang="ar-SA" sz="1600" b="0" kern="1200" dirty="0">
                          <a:solidFill>
                            <a:srgbClr val="000000"/>
                          </a:solidFill>
                          <a:latin typeface="GE SS Two Light" panose="020A0503020102020204" pitchFamily="18" charset="-78"/>
                          <a:ea typeface="GE SS Two Light" panose="020A0503020102020204" pitchFamily="18" charset="-78"/>
                          <a:cs typeface="+mn-cs"/>
                        </a:rPr>
                      </a:br>
                      <a:r>
                        <a:rPr lang="ar-SA" sz="1600" b="0" kern="1200" dirty="0">
                          <a:solidFill>
                            <a:srgbClr val="000000"/>
                          </a:solidFill>
                          <a:latin typeface="GE SS Two Light" panose="020A0503020102020204" pitchFamily="18" charset="-78"/>
                          <a:ea typeface="GE SS Two Light" panose="020A0503020102020204" pitchFamily="18" charset="-78"/>
                          <a:cs typeface="+mn-cs"/>
                        </a:rPr>
                        <a:t>(قراءة، دورات، تأمل، خبراء...؛ لتحقيق أهدافك التكتيكية)</a:t>
                      </a:r>
                      <a:endParaRPr lang="pl-PL" sz="1600" b="0" kern="1200" dirty="0">
                        <a:solidFill>
                          <a:srgbClr val="000000"/>
                        </a:solidFill>
                        <a:latin typeface="GE SS Two Light" panose="020A0503020102020204" pitchFamily="18" charset="-78"/>
                        <a:ea typeface="GE SS Two Light" panose="020A0503020102020204" pitchFamily="18" charset="-78"/>
                        <a:cs typeface="+mn-cs"/>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mn-cs"/>
                        </a:rPr>
                        <a:t>أهداف تطويرية خلال أربعة أشهر لتحقيق النمو والتطوير في أعلى خمس نقاط قوة لديك</a:t>
                      </a:r>
                      <a:endParaRPr lang="pl-PL" sz="1600" b="0" kern="1200" dirty="0">
                        <a:solidFill>
                          <a:srgbClr val="000000"/>
                        </a:solidFill>
                        <a:latin typeface="GE SS Two Light" panose="020A0503020102020204" pitchFamily="18" charset="-78"/>
                        <a:ea typeface="GE SS Two Light" panose="020A0503020102020204" pitchFamily="18" charset="-78"/>
                        <a:cs typeface="+mn-cs"/>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600" b="0" kern="1200" dirty="0">
                          <a:solidFill>
                            <a:srgbClr val="000000"/>
                          </a:solidFill>
                          <a:latin typeface="GE SS Two Light" panose="020A0503020102020204" pitchFamily="18" charset="-78"/>
                          <a:ea typeface="GE SS Two Light" panose="020A0503020102020204" pitchFamily="18" charset="-78"/>
                          <a:cs typeface="+mn-cs"/>
                        </a:rPr>
                        <a:t>أعلى خمس نقاط قوة لديك</a:t>
                      </a:r>
                      <a:endParaRPr lang="pl-PL" sz="1600" b="0" kern="1200" dirty="0">
                        <a:solidFill>
                          <a:srgbClr val="000000"/>
                        </a:solidFill>
                        <a:latin typeface="GE SS Two Light" panose="020A0503020102020204" pitchFamily="18" charset="-78"/>
                        <a:ea typeface="GE SS Two Light" panose="020A0503020102020204" pitchFamily="18" charset="-78"/>
                        <a:cs typeface="+mn-cs"/>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3748614840"/>
                  </a:ext>
                </a:extLst>
              </a:tr>
              <a:tr h="561979">
                <a:tc>
                  <a:txBody>
                    <a:bodyPr/>
                    <a:lstStyle/>
                    <a:p>
                      <a:pPr marL="0" marR="0" algn="ctr" defTabSz="914400" rtl="1" eaLnBrk="1" latinLnBrk="0" hangingPunct="1">
                        <a:lnSpc>
                          <a:spcPct val="100000"/>
                        </a:lnSpc>
                        <a:spcBef>
                          <a:spcPts val="0"/>
                        </a:spcBef>
                        <a:spcAft>
                          <a:spcPts val="1000"/>
                        </a:spcAft>
                      </a:pPr>
                      <a:r>
                        <a:rPr lang="ar-SA" sz="1600" b="0" kern="1200" dirty="0" smtClean="0">
                          <a:solidFill>
                            <a:schemeClr val="tx1"/>
                          </a:solidFill>
                          <a:latin typeface="Janna LT" pitchFamily="2" charset="-78"/>
                          <a:ea typeface="+mn-ea"/>
                          <a:cs typeface="+mn-cs"/>
                        </a:rPr>
                        <a:t>التدرب على حسن التعبير وقراءة مفردات وقصص لتطوير الجانب اللغوي وقراءة في كتب</a:t>
                      </a:r>
                      <a:r>
                        <a:rPr lang="ar-SA" sz="1600" b="0" kern="1200" baseline="0" dirty="0" smtClean="0">
                          <a:solidFill>
                            <a:schemeClr val="tx1"/>
                          </a:solidFill>
                          <a:latin typeface="Janna LT" pitchFamily="2" charset="-78"/>
                          <a:ea typeface="+mn-ea"/>
                          <a:cs typeface="+mn-cs"/>
                        </a:rPr>
                        <a:t> تطوير اللباقة</a:t>
                      </a:r>
                      <a:endParaRPr lang="ar-SA"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Janna LT" pitchFamily="2" charset="-78"/>
                          <a:ea typeface="+mn-ea"/>
                          <a:cs typeface="+mn-cs"/>
                        </a:rPr>
                        <a:t>تحقيق اعلى مراحل اللباقة </a:t>
                      </a:r>
                      <a:r>
                        <a:rPr lang="ar-SA" sz="1600" b="0" kern="1200" dirty="0" err="1" smtClean="0">
                          <a:solidFill>
                            <a:schemeClr val="tx1"/>
                          </a:solidFill>
                          <a:latin typeface="Janna LT" pitchFamily="2" charset="-78"/>
                          <a:ea typeface="+mn-ea"/>
                          <a:cs typeface="+mn-cs"/>
                        </a:rPr>
                        <a:t>والتاثير</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اللباقة</a:t>
                      </a:r>
                      <a:endParaRPr lang="en-US" sz="1600" b="0" kern="1200" dirty="0">
                        <a:solidFill>
                          <a:schemeClr val="tx1"/>
                        </a:solidFill>
                        <a:latin typeface="Janna LT" pitchFamily="2" charset="-78"/>
                        <a:ea typeface="+mn-ea"/>
                        <a:cs typeface="+mn-cs"/>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5014909"/>
                  </a:ext>
                </a:extLst>
              </a:tr>
              <a:tr h="561979">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Janna LT" pitchFamily="2" charset="-78"/>
                          <a:ea typeface="+mn-ea"/>
                          <a:cs typeface="+mn-cs"/>
                        </a:rPr>
                        <a:t>القراءة وحضور الدورات ومتابعة المقاطع </a:t>
                      </a:r>
                      <a:r>
                        <a:rPr lang="ar-SA" sz="1600" b="0" kern="1200" dirty="0" err="1" smtClean="0">
                          <a:solidFill>
                            <a:schemeClr val="tx1"/>
                          </a:solidFill>
                          <a:latin typeface="Janna LT" pitchFamily="2" charset="-78"/>
                          <a:ea typeface="+mn-ea"/>
                          <a:cs typeface="+mn-cs"/>
                        </a:rPr>
                        <a:t>المثرية</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smtClean="0">
                          <a:solidFill>
                            <a:schemeClr val="tx1"/>
                          </a:solidFill>
                          <a:latin typeface="Janna LT" pitchFamily="2" charset="-78"/>
                          <a:ea typeface="+mn-ea"/>
                          <a:cs typeface="+mn-cs"/>
                        </a:rPr>
                        <a:t>    التعلم وتوسيع</a:t>
                      </a:r>
                      <a:r>
                        <a:rPr lang="ar-SA" sz="1600" b="0" kern="1200" baseline="0" dirty="0" smtClean="0">
                          <a:solidFill>
                            <a:schemeClr val="tx1"/>
                          </a:solidFill>
                          <a:latin typeface="Janna LT" pitchFamily="2" charset="-78"/>
                          <a:ea typeface="+mn-ea"/>
                          <a:cs typeface="+mn-cs"/>
                        </a:rPr>
                        <a:t> المدارك وتحقيق اكبر قدر من الثقافة</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التعلم</a:t>
                      </a:r>
                      <a:endParaRPr lang="en-US" sz="1600" b="0" kern="1200" dirty="0">
                        <a:solidFill>
                          <a:schemeClr val="tx1"/>
                        </a:solidFill>
                        <a:latin typeface="Janna LT" pitchFamily="2" charset="-78"/>
                        <a:ea typeface="+mn-ea"/>
                        <a:cs typeface="+mn-cs"/>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قراءة كيف </a:t>
                      </a:r>
                      <a:r>
                        <a:rPr lang="ar-SA" sz="1600" b="0" kern="1200" dirty="0" err="1" smtClean="0">
                          <a:solidFill>
                            <a:schemeClr val="tx1"/>
                          </a:solidFill>
                          <a:latin typeface="Janna LT" pitchFamily="2" charset="-78"/>
                          <a:ea typeface="+mn-ea"/>
                          <a:cs typeface="+mn-cs"/>
                        </a:rPr>
                        <a:t>ادراة</a:t>
                      </a:r>
                      <a:r>
                        <a:rPr lang="ar-SA" sz="1600" b="0" kern="1200" dirty="0" smtClean="0">
                          <a:solidFill>
                            <a:schemeClr val="tx1"/>
                          </a:solidFill>
                          <a:latin typeface="Janna LT" pitchFamily="2" charset="-78"/>
                          <a:ea typeface="+mn-ea"/>
                          <a:cs typeface="+mn-cs"/>
                        </a:rPr>
                        <a:t> المشاعر والالتفاف حول الناجحين لتحميسي</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استغلالها في تطويري</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المنافسة</a:t>
                      </a:r>
                      <a:endParaRPr lang="en-US" sz="1600" b="0" kern="1200" dirty="0">
                        <a:solidFill>
                          <a:schemeClr val="tx1"/>
                        </a:solidFill>
                        <a:latin typeface="Janna LT" pitchFamily="2" charset="-78"/>
                        <a:ea typeface="+mn-ea"/>
                        <a:cs typeface="+mn-cs"/>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قراءة الكتب</a:t>
                      </a:r>
                      <a:r>
                        <a:rPr lang="ar-SA" sz="1600" b="0" kern="1200" baseline="0" dirty="0" smtClean="0">
                          <a:solidFill>
                            <a:schemeClr val="tx1"/>
                          </a:solidFill>
                          <a:latin typeface="Janna LT" pitchFamily="2" charset="-78"/>
                          <a:ea typeface="+mn-ea"/>
                          <a:cs typeface="+mn-cs"/>
                        </a:rPr>
                        <a:t> </a:t>
                      </a:r>
                      <a:r>
                        <a:rPr lang="ar-SA" sz="1600" b="0" kern="1200" baseline="0" dirty="0" err="1" smtClean="0">
                          <a:solidFill>
                            <a:schemeClr val="tx1"/>
                          </a:solidFill>
                          <a:latin typeface="Janna LT" pitchFamily="2" charset="-78"/>
                          <a:ea typeface="+mn-ea"/>
                          <a:cs typeface="+mn-cs"/>
                        </a:rPr>
                        <a:t>الخارجه</a:t>
                      </a:r>
                      <a:r>
                        <a:rPr lang="ar-SA" sz="1600" b="0" kern="1200" baseline="0" dirty="0" smtClean="0">
                          <a:solidFill>
                            <a:schemeClr val="tx1"/>
                          </a:solidFill>
                          <a:latin typeface="Janna LT" pitchFamily="2" charset="-78"/>
                          <a:ea typeface="+mn-ea"/>
                          <a:cs typeface="+mn-cs"/>
                        </a:rPr>
                        <a:t> عن </a:t>
                      </a:r>
                      <a:r>
                        <a:rPr lang="ar-SA" sz="1600" b="0" kern="1200" baseline="0" dirty="0" err="1" smtClean="0">
                          <a:solidFill>
                            <a:schemeClr val="tx1"/>
                          </a:solidFill>
                          <a:latin typeface="Janna LT" pitchFamily="2" charset="-78"/>
                          <a:ea typeface="+mn-ea"/>
                          <a:cs typeface="+mn-cs"/>
                        </a:rPr>
                        <a:t>المالوف</a:t>
                      </a:r>
                      <a:r>
                        <a:rPr lang="ar-SA" sz="1600" b="0" kern="1200" baseline="0" dirty="0" smtClean="0">
                          <a:solidFill>
                            <a:schemeClr val="tx1"/>
                          </a:solidFill>
                          <a:latin typeface="Janna LT" pitchFamily="2" charset="-78"/>
                          <a:ea typeface="+mn-ea"/>
                          <a:cs typeface="+mn-cs"/>
                        </a:rPr>
                        <a:t> وحضور الدورات الاستراتيجية</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تطويرها</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استراتيجي</a:t>
                      </a:r>
                      <a:endParaRPr lang="en-US" sz="1600" b="0" kern="1200" dirty="0">
                        <a:solidFill>
                          <a:schemeClr val="tx1"/>
                        </a:solidFill>
                        <a:latin typeface="Janna LT" pitchFamily="2" charset="-78"/>
                        <a:ea typeface="+mn-ea"/>
                        <a:cs typeface="+mn-cs"/>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قراءة في كتب التحليل الشخصية والانماط وحضور</a:t>
                      </a:r>
                      <a:r>
                        <a:rPr lang="ar-SA" sz="1600" b="0" kern="1200" baseline="0" dirty="0" smtClean="0">
                          <a:solidFill>
                            <a:schemeClr val="tx1"/>
                          </a:solidFill>
                          <a:latin typeface="Janna LT" pitchFamily="2" charset="-78"/>
                          <a:ea typeface="+mn-ea"/>
                          <a:cs typeface="+mn-cs"/>
                        </a:rPr>
                        <a:t> الدورات في هذا الباب</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تنميتها وتطويرها</a:t>
                      </a:r>
                      <a:endParaRPr lang="en-US" sz="1600" b="0" kern="1200" dirty="0">
                        <a:solidFill>
                          <a:schemeClr val="tx1"/>
                        </a:solidFill>
                        <a:latin typeface="Janna LT" pitchFamily="2" charset="-78"/>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Janna LT" pitchFamily="2" charset="-78"/>
                          <a:ea typeface="+mn-ea"/>
                          <a:cs typeface="+mn-cs"/>
                        </a:rPr>
                        <a:t>الفردية</a:t>
                      </a:r>
                      <a:endParaRPr lang="en-US" sz="1600" b="0" kern="1200" dirty="0">
                        <a:solidFill>
                          <a:schemeClr val="tx1"/>
                        </a:solidFill>
                        <a:latin typeface="Janna LT" pitchFamily="2" charset="-78"/>
                        <a:ea typeface="+mn-ea"/>
                        <a:cs typeface="+mn-cs"/>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FA347EE2-61C5-49A1-7AE8-4C08086345AF}"/>
              </a:ext>
            </a:extLst>
          </p:cNvPr>
          <p:cNvGraphicFramePr>
            <a:graphicFrameLocks noGrp="1"/>
          </p:cNvGraphicFramePr>
          <p:nvPr>
            <p:extLst>
              <p:ext uri="{D42A27DB-BD31-4B8C-83A1-F6EECF244321}">
                <p14:modId xmlns:p14="http://schemas.microsoft.com/office/powerpoint/2010/main" val="1422823"/>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1800" b="1" kern="1200" dirty="0">
                          <a:solidFill>
                            <a:schemeClr val="bg1"/>
                          </a:solidFill>
                          <a:latin typeface="GE SS Two Bold" panose="020A0503020102020204" pitchFamily="18" charset="-78"/>
                          <a:ea typeface="GE SS Two Bold" panose="020A0503020102020204" pitchFamily="18" charset="-78"/>
                          <a:cs typeface="+mn-cs"/>
                        </a:rPr>
                        <a:t>نموذج الخطة التطويرية</a:t>
                      </a:r>
                      <a:endParaRPr lang="en-US" sz="1800" b="1" kern="1200" dirty="0">
                        <a:solidFill>
                          <a:schemeClr val="bg1"/>
                        </a:solidFill>
                        <a:latin typeface="GE SS Two Bold" panose="020A0503020102020204" pitchFamily="18" charset="-78"/>
                        <a:ea typeface="GE SS Two Bold" panose="020A0503020102020204" pitchFamily="18" charset="-78"/>
                        <a:cs typeface="+mn-cs"/>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800" b="1" kern="1200" dirty="0">
                          <a:solidFill>
                            <a:schemeClr val="bg1">
                              <a:lumMod val="95000"/>
                            </a:schemeClr>
                          </a:solidFill>
                          <a:latin typeface="GE SS Two Bold" panose="020A0503020102020204" pitchFamily="18" charset="-78"/>
                          <a:ea typeface="GE SS Two Bold" panose="020A0503020102020204" pitchFamily="18" charset="-78"/>
                          <a:cs typeface="+mn-cs"/>
                        </a:rPr>
                        <a:t>التقييم</a:t>
                      </a:r>
                      <a:endParaRPr lang="en-US" sz="18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800" b="1" kern="1200" dirty="0">
                          <a:solidFill>
                            <a:schemeClr val="bg1">
                              <a:lumMod val="95000"/>
                            </a:schemeClr>
                          </a:solidFill>
                          <a:latin typeface="GE SS Two Bold" panose="020A0503020102020204" pitchFamily="18" charset="-78"/>
                          <a:ea typeface="GE SS Two Bold" panose="020A0503020102020204" pitchFamily="18" charset="-78"/>
                          <a:cs typeface="+mn-cs"/>
                        </a:rPr>
                        <a:t>نهاية التنفيذ</a:t>
                      </a:r>
                      <a:endParaRPr lang="en-US" sz="18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800" b="1" kern="1200" dirty="0">
                          <a:solidFill>
                            <a:schemeClr val="bg1">
                              <a:lumMod val="95000"/>
                            </a:schemeClr>
                          </a:solidFill>
                          <a:latin typeface="GE SS Two Bold" panose="020A0503020102020204" pitchFamily="18" charset="-78"/>
                          <a:ea typeface="GE SS Two Bold" panose="020A0503020102020204" pitchFamily="18" charset="-78"/>
                          <a:cs typeface="+mn-cs"/>
                        </a:rPr>
                        <a:t>بداية التنفيذ</a:t>
                      </a:r>
                      <a:endParaRPr lang="en-US" sz="18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800" b="1" kern="1200" dirty="0">
                          <a:solidFill>
                            <a:schemeClr val="bg1">
                              <a:lumMod val="95000"/>
                            </a:schemeClr>
                          </a:solidFill>
                          <a:latin typeface="GE SS Two Bold" panose="020A0503020102020204" pitchFamily="18" charset="-78"/>
                          <a:ea typeface="GE SS Two Bold" panose="020A0503020102020204" pitchFamily="18" charset="-78"/>
                          <a:cs typeface="+mn-cs"/>
                        </a:rPr>
                        <a:t>خطة العمل التطويرية</a:t>
                      </a:r>
                      <a:endParaRPr lang="en-US" sz="18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800" b="1" kern="1200" dirty="0">
                          <a:solidFill>
                            <a:schemeClr val="bg1">
                              <a:lumMod val="95000"/>
                            </a:schemeClr>
                          </a:solidFill>
                          <a:latin typeface="GE SS Two Bold" panose="020A0503020102020204" pitchFamily="18" charset="-78"/>
                          <a:ea typeface="GE SS Two Bold" panose="020A0503020102020204" pitchFamily="18" charset="-78"/>
                          <a:cs typeface="+mn-cs"/>
                        </a:rPr>
                        <a:t>الهدف الاستراتيجي</a:t>
                      </a:r>
                      <a:endParaRPr lang="en-US" sz="18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mn-cs"/>
                        </a:rPr>
                        <a:t>قيم تقدمك، وسجل ملاحظاتك</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mn-cs"/>
                        </a:rPr>
                        <a:t>حدد نهاية تنفيذ كل مهمة</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mn-cs"/>
                        </a:rPr>
                        <a:t>حدد بداية تنفيذ كل مهمة</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mn-cs"/>
                        </a:rPr>
                        <a:t>ماهي المعارف والمهارات والاتجاهات التي تريد  اكتسابها للوصول إلى أهدافك</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800" b="0" kern="1200" dirty="0">
                          <a:solidFill>
                            <a:schemeClr val="tx1"/>
                          </a:solidFill>
                          <a:latin typeface="GE SS Two Light" panose="020A0503020102020204" pitchFamily="18" charset="-78"/>
                          <a:ea typeface="GE SS Two Light" panose="020A0503020102020204" pitchFamily="18" charset="-78"/>
                          <a:cs typeface="+mn-cs"/>
                        </a:rPr>
                        <a:t>الهدف الاستراتيجي الذي تأمل تحقيقه</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endParaRPr lang="ar-SA"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2025\5\5</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2025\4\5م</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1" kern="1200" dirty="0" smtClean="0">
                          <a:solidFill>
                            <a:schemeClr val="tx1"/>
                          </a:solidFill>
                          <a:latin typeface="GE SS Two Light" panose="020A0503020102020204" pitchFamily="18" charset="-78"/>
                          <a:ea typeface="GE SS Two Light" panose="020A0503020102020204" pitchFamily="18" charset="-78"/>
                          <a:cs typeface="+mn-cs"/>
                        </a:rPr>
                        <a:t>مهارة </a:t>
                      </a:r>
                      <a:r>
                        <a:rPr lang="ar-SA" sz="1800" b="1" kern="1200" dirty="0" err="1" smtClean="0">
                          <a:solidFill>
                            <a:schemeClr val="tx1"/>
                          </a:solidFill>
                          <a:latin typeface="GE SS Two Light" panose="020A0503020102020204" pitchFamily="18" charset="-78"/>
                          <a:ea typeface="GE SS Two Light" panose="020A0503020102020204" pitchFamily="18" charset="-78"/>
                          <a:cs typeface="+mn-cs"/>
                        </a:rPr>
                        <a:t>ادراة</a:t>
                      </a:r>
                      <a:r>
                        <a:rPr lang="ar-SA" sz="1800" b="1" kern="1200" dirty="0" smtClean="0">
                          <a:solidFill>
                            <a:schemeClr val="tx1"/>
                          </a:solidFill>
                          <a:latin typeface="GE SS Two Light" panose="020A0503020102020204" pitchFamily="18" charset="-78"/>
                          <a:ea typeface="GE SS Two Light" panose="020A0503020102020204" pitchFamily="18" charset="-78"/>
                          <a:cs typeface="+mn-cs"/>
                        </a:rPr>
                        <a:t> المشاعر</a:t>
                      </a:r>
                      <a:endParaRPr lang="en-US" sz="18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الالقاء</a:t>
                      </a:r>
                      <a:r>
                        <a:rPr lang="ar-SA" sz="1800" b="0" kern="1200" baseline="0" dirty="0" smtClean="0">
                          <a:solidFill>
                            <a:schemeClr val="tx1"/>
                          </a:solidFill>
                          <a:latin typeface="GE SS Two Light" panose="020A0503020102020204" pitchFamily="18" charset="-78"/>
                          <a:ea typeface="GE SS Two Light" panose="020A0503020102020204" pitchFamily="18" charset="-78"/>
                          <a:cs typeface="+mn-cs"/>
                        </a:rPr>
                        <a:t> </a:t>
                      </a:r>
                      <a:r>
                        <a:rPr lang="ar-SA" sz="1800" b="0" kern="1200" baseline="0" dirty="0" err="1" smtClean="0">
                          <a:solidFill>
                            <a:schemeClr val="tx1"/>
                          </a:solidFill>
                          <a:latin typeface="GE SS Two Light" panose="020A0503020102020204" pitchFamily="18" charset="-78"/>
                          <a:ea typeface="GE SS Two Light" panose="020A0503020102020204" pitchFamily="18" charset="-78"/>
                          <a:cs typeface="+mn-cs"/>
                        </a:rPr>
                        <a:t>والخطابه</a:t>
                      </a:r>
                      <a:endParaRPr lang="ar-SA"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2025\5\5</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2025\4\5</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1" kern="1200" dirty="0" smtClean="0">
                          <a:solidFill>
                            <a:schemeClr val="tx1"/>
                          </a:solidFill>
                          <a:latin typeface="GE SS Two Light" panose="020A0503020102020204" pitchFamily="18" charset="-78"/>
                          <a:ea typeface="GE SS Two Light" panose="020A0503020102020204" pitchFamily="18" charset="-78"/>
                          <a:cs typeface="+mn-cs"/>
                        </a:rPr>
                        <a:t>مهارة </a:t>
                      </a:r>
                      <a:r>
                        <a:rPr lang="ar-SA" sz="1800" b="1" kern="1200" dirty="0" err="1" smtClean="0">
                          <a:solidFill>
                            <a:schemeClr val="tx1"/>
                          </a:solidFill>
                          <a:latin typeface="GE SS Two Light" panose="020A0503020102020204" pitchFamily="18" charset="-78"/>
                          <a:ea typeface="GE SS Two Light" panose="020A0503020102020204" pitchFamily="18" charset="-78"/>
                          <a:cs typeface="+mn-cs"/>
                        </a:rPr>
                        <a:t>التاثير</a:t>
                      </a:r>
                      <a:endParaRPr lang="en-US" sz="18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2025\6\6</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2025\5\5</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1" kern="1200" dirty="0" smtClean="0">
                          <a:solidFill>
                            <a:schemeClr val="tx1"/>
                          </a:solidFill>
                          <a:latin typeface="GE SS Two Light" panose="020A0503020102020204" pitchFamily="18" charset="-78"/>
                          <a:ea typeface="GE SS Two Light" panose="020A0503020102020204" pitchFamily="18" charset="-78"/>
                          <a:cs typeface="+mn-cs"/>
                        </a:rPr>
                        <a:t>معرفة أنماط الجمهور</a:t>
                      </a:r>
                      <a:endParaRPr lang="ar-SA" sz="18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2025\6\6</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smtClean="0">
                          <a:solidFill>
                            <a:schemeClr val="tx1"/>
                          </a:solidFill>
                          <a:latin typeface="GE SS Two Light" panose="020A0503020102020204" pitchFamily="18" charset="-78"/>
                          <a:ea typeface="GE SS Two Light" panose="020A0503020102020204" pitchFamily="18" charset="-78"/>
                          <a:cs typeface="+mn-cs"/>
                        </a:rPr>
                        <a:t>2025\5\5</a:t>
                      </a: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1" kern="1200" dirty="0" smtClean="0">
                          <a:solidFill>
                            <a:schemeClr val="tx1"/>
                          </a:solidFill>
                          <a:latin typeface="GE SS Two Light" panose="020A0503020102020204" pitchFamily="18" charset="-78"/>
                          <a:ea typeface="GE SS Two Light" panose="020A0503020102020204" pitchFamily="18" charset="-78"/>
                          <a:cs typeface="+mn-cs"/>
                        </a:rPr>
                        <a:t>معرفة</a:t>
                      </a:r>
                      <a:r>
                        <a:rPr lang="ar-SA" sz="1800" b="1" kern="1200" baseline="0" dirty="0" smtClean="0">
                          <a:solidFill>
                            <a:schemeClr val="tx1"/>
                          </a:solidFill>
                          <a:latin typeface="GE SS Two Light" panose="020A0503020102020204" pitchFamily="18" charset="-78"/>
                          <a:ea typeface="GE SS Two Light" panose="020A0503020102020204" pitchFamily="18" charset="-78"/>
                          <a:cs typeface="+mn-cs"/>
                        </a:rPr>
                        <a:t> طرق </a:t>
                      </a:r>
                      <a:r>
                        <a:rPr lang="ar-SA" sz="1800" b="1" kern="1200" baseline="0" dirty="0" err="1" smtClean="0">
                          <a:solidFill>
                            <a:schemeClr val="tx1"/>
                          </a:solidFill>
                          <a:latin typeface="GE SS Two Light" panose="020A0503020102020204" pitchFamily="18" charset="-78"/>
                          <a:ea typeface="GE SS Two Light" panose="020A0503020102020204" pitchFamily="18" charset="-78"/>
                          <a:cs typeface="+mn-cs"/>
                        </a:rPr>
                        <a:t>ووساىل</a:t>
                      </a:r>
                      <a:r>
                        <a:rPr lang="ar-SA" sz="1800" b="1" kern="1200" baseline="0" dirty="0" smtClean="0">
                          <a:solidFill>
                            <a:schemeClr val="tx1"/>
                          </a:solidFill>
                          <a:latin typeface="GE SS Two Light" panose="020A0503020102020204" pitchFamily="18" charset="-78"/>
                          <a:ea typeface="GE SS Two Light" panose="020A0503020102020204" pitchFamily="18" charset="-78"/>
                          <a:cs typeface="+mn-cs"/>
                        </a:rPr>
                        <a:t> الالقاء والخطابة</a:t>
                      </a:r>
                      <a:endParaRPr lang="ar-SA" sz="18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8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8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D0BBEE8D-F3D6-5B38-CBE8-716D4C4C330E}"/>
              </a:ext>
            </a:extLst>
          </p:cNvPr>
          <p:cNvGraphicFramePr>
            <a:graphicFrameLocks noGrp="1"/>
          </p:cNvGraphicFramePr>
          <p:nvPr>
            <p:extLst>
              <p:ext uri="{D42A27DB-BD31-4B8C-83A1-F6EECF244321}">
                <p14:modId xmlns:p14="http://schemas.microsoft.com/office/powerpoint/2010/main" val="2099774632"/>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bg1"/>
                          </a:solidFill>
                          <a:latin typeface="GE SS Two Bold" panose="020A0503020102020204" pitchFamily="18" charset="-78"/>
                          <a:ea typeface="GE SS Two Bold" panose="020A0503020102020204" pitchFamily="18" charset="-78"/>
                          <a:cs typeface="+mn-cs"/>
                        </a:rPr>
                        <a:t>نموذج الخطة التطويرية</a:t>
                      </a:r>
                      <a:endParaRPr lang="en-US" sz="1600" b="1" kern="1200" dirty="0">
                        <a:solidFill>
                          <a:schemeClr val="bg1"/>
                        </a:solidFill>
                        <a:latin typeface="GE SS Two Bold" panose="020A0503020102020204" pitchFamily="18" charset="-78"/>
                        <a:ea typeface="GE SS Two Bold" panose="020A0503020102020204" pitchFamily="18" charset="-78"/>
                        <a:cs typeface="+mn-cs"/>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قيم تقدمك، وسجل ملاحظاتك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نهاية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بداية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ماهي المعارف والمهارات والاتجاهات التي تريد  اكتسابها للوصول إلى أهدافك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الهدف الاستراتيجي الذي تأمل تحقيقه</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2025\6\15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2025\6\6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القراءة</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a:t>
                      </a:r>
                      <a:r>
                        <a:rPr lang="ar-SA" sz="1600" b="1" kern="1200" baseline="0" dirty="0" err="1" smtClean="0">
                          <a:solidFill>
                            <a:schemeClr val="tx1"/>
                          </a:solidFill>
                          <a:latin typeface="GE SS Two Light" panose="020A0503020102020204" pitchFamily="18" charset="-78"/>
                          <a:ea typeface="GE SS Two Light" panose="020A0503020102020204" pitchFamily="18" charset="-78"/>
                          <a:cs typeface="+mn-cs"/>
                        </a:rPr>
                        <a:t>المتمكنه</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a:t>
                      </a:r>
                      <a:r>
                        <a:rPr lang="ar-SA" sz="1600" b="1" kern="1200" baseline="0" dirty="0" err="1" smtClean="0">
                          <a:solidFill>
                            <a:schemeClr val="tx1"/>
                          </a:solidFill>
                          <a:latin typeface="GE SS Two Light" panose="020A0503020102020204" pitchFamily="18" charset="-78"/>
                          <a:ea typeface="GE SS Two Light" panose="020A0503020102020204" pitchFamily="18" charset="-78"/>
                          <a:cs typeface="+mn-cs"/>
                        </a:rPr>
                        <a:t>والتركيزيه</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التعلم وتحقيق اكبر قدر من توسيع المدارك والثقافة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        2025\8\9</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2025\6\8</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حضور</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الدورات</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2025\6\12</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2025\6\6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متابعة ومشاهدة</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المقاطع والحلقات المفيدة التطورية</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10\6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6\6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مجالسة المثقفين</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AD0F905B-2C39-0ECB-80B1-300427A78863}"/>
              </a:ext>
            </a:extLst>
          </p:cNvPr>
          <p:cNvGraphicFramePr>
            <a:graphicFrameLocks noGrp="1"/>
          </p:cNvGraphicFramePr>
          <p:nvPr>
            <p:extLst>
              <p:ext uri="{D42A27DB-BD31-4B8C-83A1-F6EECF244321}">
                <p14:modId xmlns:p14="http://schemas.microsoft.com/office/powerpoint/2010/main" val="184780020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bg1"/>
                          </a:solidFill>
                          <a:latin typeface="GE SS Two Bold" panose="020A0503020102020204" pitchFamily="18" charset="-78"/>
                          <a:ea typeface="GE SS Two Bold" panose="020A0503020102020204" pitchFamily="18" charset="-78"/>
                          <a:cs typeface="+mn-cs"/>
                        </a:rPr>
                        <a:t>نموذج الخطة التطويرية</a:t>
                      </a:r>
                      <a:endParaRPr lang="en-US" sz="1600" b="1" kern="1200" dirty="0">
                        <a:solidFill>
                          <a:schemeClr val="bg1"/>
                        </a:solidFill>
                        <a:latin typeface="GE SS Two Bold" panose="020A0503020102020204" pitchFamily="18" charset="-78"/>
                        <a:ea typeface="GE SS Two Bold" panose="020A0503020102020204" pitchFamily="18" charset="-78"/>
                        <a:cs typeface="+mn-cs"/>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قيم تقدمك، وسجل ملاحظاتك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نهاية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بداية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ماهي المعارف والمهارات والاتجاهات التي تريد  اكتسابها للوصول إلى أهدافك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الهدف الاستراتيجي الذي تأمل تحقيقه</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7\7</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قراءة كتب </a:t>
                      </a:r>
                      <a:r>
                        <a:rPr lang="ar-SA" sz="1600" b="1" kern="1200" dirty="0" err="1" smtClean="0">
                          <a:solidFill>
                            <a:schemeClr val="tx1"/>
                          </a:solidFill>
                          <a:latin typeface="GE SS Two Light" panose="020A0503020102020204" pitchFamily="18" charset="-78"/>
                          <a:ea typeface="GE SS Two Light" panose="020A0503020102020204" pitchFamily="18" charset="-78"/>
                          <a:cs typeface="+mn-cs"/>
                        </a:rPr>
                        <a:t>الادراة</a:t>
                      </a: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 الناجحة</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إدارة الأشخاص بشكل ممتاز</a:t>
                      </a: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6\8</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حضور الدورات</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8\3</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5\10</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مهارة</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الاقناع </a:t>
                      </a:r>
                      <a:r>
                        <a:rPr lang="ar-SA" sz="1600" b="1" kern="1200" baseline="0" dirty="0" err="1" smtClean="0">
                          <a:solidFill>
                            <a:schemeClr val="tx1"/>
                          </a:solidFill>
                          <a:latin typeface="GE SS Two Light" panose="020A0503020102020204" pitchFamily="18" charset="-78"/>
                          <a:ea typeface="GE SS Two Light" panose="020A0503020102020204" pitchFamily="18" charset="-78"/>
                          <a:cs typeface="+mn-cs"/>
                        </a:rPr>
                        <a:t>والتاثير</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8\5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5\20</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مهارة</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الالقاء والجاذبية</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987DE9DD-6CD8-CDD7-0FF9-63597F1ED7D8}"/>
              </a:ext>
            </a:extLst>
          </p:cNvPr>
          <p:cNvGraphicFramePr>
            <a:graphicFrameLocks noGrp="1"/>
          </p:cNvGraphicFramePr>
          <p:nvPr>
            <p:extLst>
              <p:ext uri="{D42A27DB-BD31-4B8C-83A1-F6EECF244321}">
                <p14:modId xmlns:p14="http://schemas.microsoft.com/office/powerpoint/2010/main" val="4061029174"/>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bg1"/>
                          </a:solidFill>
                          <a:latin typeface="GE SS Two Bold" panose="020A0503020102020204" pitchFamily="18" charset="-78"/>
                          <a:ea typeface="GE SS Two Bold" panose="020A0503020102020204" pitchFamily="18" charset="-78"/>
                          <a:cs typeface="+mn-cs"/>
                        </a:rPr>
                        <a:t>نموذج الخطة التطويرية</a:t>
                      </a:r>
                      <a:endParaRPr lang="en-US" sz="1600" b="1" kern="1200" dirty="0">
                        <a:solidFill>
                          <a:schemeClr val="bg1"/>
                        </a:solidFill>
                        <a:latin typeface="GE SS Two Bold" panose="020A0503020102020204" pitchFamily="18" charset="-78"/>
                        <a:ea typeface="GE SS Two Bold" panose="020A0503020102020204" pitchFamily="18" charset="-78"/>
                        <a:cs typeface="+mn-cs"/>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قيم تقدمك، وسجل ملاحظاتك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نهاية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بداية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ماهي المعارف والمهارات والاتجاهات التي تريد  اكتسابها للوصول إلى أهدافك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الهدف الاستراتيجي الذي تأمل تحقيقه</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8\6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7\3</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قراءة اكبر في مجال</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التخصص</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الحصول على معدل</a:t>
                      </a:r>
                      <a:r>
                        <a:rPr lang="ar-SA" sz="1600" b="0" kern="1200" baseline="0" dirty="0" smtClean="0">
                          <a:solidFill>
                            <a:schemeClr val="tx1"/>
                          </a:solidFill>
                          <a:latin typeface="GE SS Two Light" panose="020A0503020102020204" pitchFamily="18" charset="-78"/>
                          <a:ea typeface="GE SS Two Light" panose="020A0503020102020204" pitchFamily="18" charset="-78"/>
                          <a:cs typeface="+mn-cs"/>
                        </a:rPr>
                        <a:t> تراكمي 5\5</a:t>
                      </a: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           6\12</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6\4</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مراجعة الدروس اليومية </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5\28</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5\8</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الاختبارات الذاتية الدورية</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8\5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مصاحبة الناجحين والاستفادة من خبراتهم</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xmlns=""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xmlns=""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x-none" sz="900"/>
          </a:p>
        </p:txBody>
      </p:sp>
      <p:sp>
        <p:nvSpPr>
          <p:cNvPr id="2" name="مستطيل 1">
            <a:extLst>
              <a:ext uri="{FF2B5EF4-FFF2-40B4-BE49-F238E27FC236}">
                <a16:creationId xmlns:a16="http://schemas.microsoft.com/office/drawing/2014/main" xmlns=""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xmlns="" id="{E0BC5F2D-DD09-FFB7-D37B-60D5DC70C768}"/>
              </a:ext>
            </a:extLst>
          </p:cNvPr>
          <p:cNvGraphicFramePr>
            <a:graphicFrameLocks noGrp="1"/>
          </p:cNvGraphicFramePr>
          <p:nvPr>
            <p:extLst>
              <p:ext uri="{D42A27DB-BD31-4B8C-83A1-F6EECF244321}">
                <p14:modId xmlns:p14="http://schemas.microsoft.com/office/powerpoint/2010/main" val="2904817927"/>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xmlns="" val="1549459106"/>
                    </a:ext>
                  </a:extLst>
                </a:gridCol>
                <a:gridCol w="1435382">
                  <a:extLst>
                    <a:ext uri="{9D8B030D-6E8A-4147-A177-3AD203B41FA5}">
                      <a16:colId xmlns:a16="http://schemas.microsoft.com/office/drawing/2014/main" xmlns="" val="4174486185"/>
                    </a:ext>
                  </a:extLst>
                </a:gridCol>
                <a:gridCol w="1435382">
                  <a:extLst>
                    <a:ext uri="{9D8B030D-6E8A-4147-A177-3AD203B41FA5}">
                      <a16:colId xmlns:a16="http://schemas.microsoft.com/office/drawing/2014/main" xmlns="" val="1194054848"/>
                    </a:ext>
                  </a:extLst>
                </a:gridCol>
                <a:gridCol w="3818016">
                  <a:extLst>
                    <a:ext uri="{9D8B030D-6E8A-4147-A177-3AD203B41FA5}">
                      <a16:colId xmlns:a16="http://schemas.microsoft.com/office/drawing/2014/main" xmlns="" val="4105006926"/>
                    </a:ext>
                  </a:extLst>
                </a:gridCol>
                <a:gridCol w="2230940">
                  <a:extLst>
                    <a:ext uri="{9D8B030D-6E8A-4147-A177-3AD203B41FA5}">
                      <a16:colId xmlns:a16="http://schemas.microsoft.com/office/drawing/2014/main" xmlns=""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1600" b="1" kern="1200" dirty="0">
                          <a:solidFill>
                            <a:schemeClr val="bg1"/>
                          </a:solidFill>
                          <a:latin typeface="GE SS Two Bold" panose="020A0503020102020204" pitchFamily="18" charset="-78"/>
                          <a:ea typeface="GE SS Two Bold" panose="020A0503020102020204" pitchFamily="18" charset="-78"/>
                          <a:cs typeface="+mn-cs"/>
                        </a:rPr>
                        <a:t>نموذج الخطة التطويرية</a:t>
                      </a:r>
                      <a:endParaRPr lang="en-US" sz="1600" b="1" kern="1200" dirty="0">
                        <a:solidFill>
                          <a:schemeClr val="bg1"/>
                        </a:solidFill>
                        <a:latin typeface="GE SS Two Bold" panose="020A0503020102020204" pitchFamily="18" charset="-78"/>
                        <a:ea typeface="GE SS Two Bold" panose="020A0503020102020204" pitchFamily="18" charset="-78"/>
                        <a:cs typeface="+mn-cs"/>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xmlns=""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mn-cs"/>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mn-cs"/>
                      </a:endParaRPr>
                    </a:p>
                  </a:txBody>
                  <a:tcPr marL="0" marR="0" marT="0" marB="0" anchor="ctr">
                    <a:solidFill>
                      <a:srgbClr val="A434FF"/>
                    </a:solidFill>
                  </a:tcPr>
                </a:tc>
                <a:extLst>
                  <a:ext uri="{0D108BD9-81ED-4DB2-BD59-A6C34878D82A}">
                    <a16:rowId xmlns:a16="http://schemas.microsoft.com/office/drawing/2014/main" xmlns="" val="1232269754"/>
                  </a:ext>
                </a:extLst>
              </a:tr>
              <a:tr h="970056">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قيم تقدمك، وسجل ملاحظاتك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نهاية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حدد بداية تنفيذ كل مهمة</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ماهي المعارف والمهارات والاتجاهات التي تريد  اكتسابها للوصول إلى أهدافك</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600" b="0" kern="1200" dirty="0">
                          <a:solidFill>
                            <a:schemeClr val="tx1"/>
                          </a:solidFill>
                          <a:latin typeface="GE SS Two Light" panose="020A0503020102020204" pitchFamily="18" charset="-78"/>
                          <a:ea typeface="GE SS Two Light" panose="020A0503020102020204" pitchFamily="18" charset="-78"/>
                          <a:cs typeface="+mn-cs"/>
                        </a:rPr>
                        <a:t>الهدف الاستراتيجي الذي تأمل تحقيقه</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xmlns="" val="266484983"/>
                  </a:ext>
                </a:extLst>
              </a:tr>
              <a:tr h="610038">
                <a:tc>
                  <a:txBody>
                    <a:bodyPr/>
                    <a:lstStyle/>
                    <a:p>
                      <a:pPr marL="0" marR="0" algn="ctr" defTabSz="914400" rtl="1" eaLnBrk="1" latinLnBrk="0" hangingPunct="1">
                        <a:lnSpc>
                          <a:spcPct val="100000"/>
                        </a:lnSpc>
                        <a:spcBef>
                          <a:spcPts val="0"/>
                        </a:spcBef>
                        <a:spcAft>
                          <a:spcPts val="1000"/>
                        </a:spcAft>
                      </a:pP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6\5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قراءة كتب</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في هذا المجال</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الوصول</a:t>
                      </a:r>
                      <a:r>
                        <a:rPr lang="ar-SA" sz="1600" b="0" kern="1200" baseline="0" dirty="0" smtClean="0">
                          <a:solidFill>
                            <a:schemeClr val="tx1"/>
                          </a:solidFill>
                          <a:latin typeface="GE SS Two Light" panose="020A0503020102020204" pitchFamily="18" charset="-78"/>
                          <a:ea typeface="GE SS Two Light" panose="020A0503020102020204" pitchFamily="18" charset="-78"/>
                          <a:cs typeface="+mn-cs"/>
                        </a:rPr>
                        <a:t> مرحلة عالية من الذكاء الاجتماعي</a:t>
                      </a:r>
                      <a:endParaRPr lang="ar-SA"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0455120"/>
                  </a:ext>
                </a:extLst>
              </a:tr>
              <a:tr h="610038">
                <a:tc>
                  <a:txBody>
                    <a:bodyPr/>
                    <a:lstStyle/>
                    <a:p>
                      <a:pPr marL="0" marR="0" algn="ctr" defTabSz="914400" rtl="1" eaLnBrk="1" latinLnBrk="0" hangingPunct="1">
                        <a:lnSpc>
                          <a:spcPct val="115000"/>
                        </a:lnSpc>
                        <a:spcBef>
                          <a:spcPts val="0"/>
                        </a:spcBef>
                        <a:spcAft>
                          <a:spcPts val="1000"/>
                        </a:spcAft>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           8\7</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5\10</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حضور الدورات</a:t>
                      </a:r>
                      <a:endParaRPr lang="en-US" sz="1600" b="1" kern="1200" dirty="0">
                        <a:solidFill>
                          <a:schemeClr val="tx1"/>
                        </a:solidFill>
                        <a:latin typeface="GE SS Two Light" panose="020A0503020102020204" pitchFamily="18" charset="-78"/>
                        <a:ea typeface="GE SS Two Light" panose="020A0503020102020204" pitchFamily="18" charset="-78"/>
                        <a:cs typeface="+mn-cs"/>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8\6</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تعلم مهارة الذكاء العاطفي</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7\5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smtClean="0">
                          <a:solidFill>
                            <a:schemeClr val="tx1"/>
                          </a:solidFill>
                          <a:latin typeface="GE SS Two Light" panose="020A0503020102020204" pitchFamily="18" charset="-78"/>
                          <a:ea typeface="GE SS Two Light" panose="020A0503020102020204" pitchFamily="18" charset="-78"/>
                          <a:cs typeface="+mn-cs"/>
                        </a:rPr>
                        <a:t>5\5</a:t>
                      </a: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1" kern="1200" dirty="0" smtClean="0">
                          <a:solidFill>
                            <a:schemeClr val="tx1"/>
                          </a:solidFill>
                          <a:latin typeface="GE SS Two Light" panose="020A0503020102020204" pitchFamily="18" charset="-78"/>
                          <a:ea typeface="GE SS Two Light" panose="020A0503020102020204" pitchFamily="18" charset="-78"/>
                          <a:cs typeface="+mn-cs"/>
                        </a:rPr>
                        <a:t>الممارسة والمقابلة</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اليومية </a:t>
                      </a:r>
                      <a:r>
                        <a:rPr lang="ar-SA" sz="1600" b="1" kern="1200" baseline="0" dirty="0" err="1" smtClean="0">
                          <a:solidFill>
                            <a:schemeClr val="tx1"/>
                          </a:solidFill>
                          <a:latin typeface="GE SS Two Light" panose="020A0503020102020204" pitchFamily="18" charset="-78"/>
                          <a:ea typeface="GE SS Two Light" panose="020A0503020102020204" pitchFamily="18" charset="-78"/>
                          <a:cs typeface="+mn-cs"/>
                        </a:rPr>
                        <a:t>لاكثر</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من </a:t>
                      </a:r>
                      <a:r>
                        <a:rPr lang="ar-SA" sz="1600" b="1" kern="1200" baseline="0" dirty="0" err="1" smtClean="0">
                          <a:solidFill>
                            <a:schemeClr val="tx1"/>
                          </a:solidFill>
                          <a:latin typeface="GE SS Two Light" panose="020A0503020102020204" pitchFamily="18" charset="-78"/>
                          <a:ea typeface="GE SS Two Light" panose="020A0503020102020204" pitchFamily="18" charset="-78"/>
                          <a:cs typeface="+mn-cs"/>
                        </a:rPr>
                        <a:t>شراىح</a:t>
                      </a:r>
                      <a:r>
                        <a:rPr lang="ar-SA" sz="1600" b="1" kern="1200" baseline="0" dirty="0" smtClean="0">
                          <a:solidFill>
                            <a:schemeClr val="tx1"/>
                          </a:solidFill>
                          <a:latin typeface="GE SS Two Light" panose="020A0503020102020204" pitchFamily="18" charset="-78"/>
                          <a:ea typeface="GE SS Two Light" panose="020A0503020102020204" pitchFamily="18" charset="-78"/>
                          <a:cs typeface="+mn-cs"/>
                        </a:rPr>
                        <a:t> المجتمع</a:t>
                      </a: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600" b="0"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600" b="1" kern="1200" dirty="0">
                        <a:solidFill>
                          <a:schemeClr val="tx1"/>
                        </a:solidFill>
                        <a:latin typeface="GE SS Two Light" panose="020A0503020102020204" pitchFamily="18" charset="-78"/>
                        <a:ea typeface="GE SS Two Light" panose="020A0503020102020204" pitchFamily="18" charset="-78"/>
                        <a:cs typeface="+mn-cs"/>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xmlns=""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595</TotalTime>
  <Words>545</Words>
  <Application>Microsoft Office PowerPoint</Application>
  <PresentationFormat>ملء الشاشة</PresentationFormat>
  <Paragraphs>150</Paragraphs>
  <Slides>7</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7</vt:i4>
      </vt:variant>
    </vt:vector>
  </HeadingPairs>
  <TitlesOfParts>
    <vt:vector size="18" baseType="lpstr">
      <vt:lpstr>Aptos</vt:lpstr>
      <vt:lpstr>Arial</vt:lpstr>
      <vt:lpstr>Calibri</vt:lpstr>
      <vt:lpstr>Calibri Light</vt:lpstr>
      <vt:lpstr>GE SS Two Bold</vt:lpstr>
      <vt:lpstr>GE SS Two Light</vt:lpstr>
      <vt:lpstr>Helvetica Neue</vt:lpstr>
      <vt:lpstr>Janna LT</vt:lpstr>
      <vt:lpstr>Times New Roman</vt:lpstr>
      <vt:lpstr>Traditional Arabic</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حساب Microsoft</cp:lastModifiedBy>
  <cp:revision>22</cp:revision>
  <dcterms:created xsi:type="dcterms:W3CDTF">2024-07-25T16:29:18Z</dcterms:created>
  <dcterms:modified xsi:type="dcterms:W3CDTF">2025-04-05T13:05:48Z</dcterms:modified>
</cp:coreProperties>
</file>